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6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71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77" d="100"/>
          <a:sy n="77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FA819-98C6-471D-AA24-1F850F807EB2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14F98-40F1-457B-A0A8-5399D62107F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863AED-57F2-40E6-944A-6605DEEAC28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D1BC1-47E8-4CD9-83BA-CA47F71033E8}" type="datetimeFigureOut">
              <a:rPr lang="es-CL" smtClean="0"/>
              <a:pPr/>
              <a:t>02-06-2014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CB968-5AFA-46F1-8A65-4D3E169B50D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01-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115888"/>
            <a:ext cx="9151938" cy="707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2"/>
          <p:cNvSpPr txBox="1">
            <a:spLocks noChangeArrowheads="1"/>
          </p:cNvSpPr>
          <p:nvPr/>
        </p:nvSpPr>
        <p:spPr bwMode="auto">
          <a:xfrm>
            <a:off x="0" y="5301208"/>
            <a:ext cx="9144000" cy="89255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Century Gothic" pitchFamily="34" charset="0"/>
              </a:rPr>
              <a:t>COLEGIO CARDENAL JOSÉ MARÍA CARO</a:t>
            </a:r>
          </a:p>
          <a:p>
            <a:pPr algn="ctr"/>
            <a:r>
              <a:rPr lang="es-ES" sz="2000" dirty="0" smtClean="0">
                <a:latin typeface="Century Gothic" pitchFamily="34" charset="0"/>
              </a:rPr>
              <a:t>La Pintana, junio de 2014</a:t>
            </a:r>
            <a:endParaRPr lang="es-ES" sz="2000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576" y="2667000"/>
            <a:ext cx="1571624" cy="15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68632" y="-26570"/>
            <a:ext cx="4575368" cy="688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60752"/>
            <a:ext cx="4626916" cy="691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bcdn-sphotos-b-a.akamaihd.net/hphotos-ak-xfa1/t1.0-9/1014232_629541083745946_55193023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643937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248400"/>
            <a:ext cx="56197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8600" y="1409700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 Altas </a:t>
            </a:r>
            <a:r>
              <a:rPr lang="es-ES" sz="2400" dirty="0">
                <a:latin typeface="Century Gothic" pitchFamily="34" charset="0"/>
                <a:cs typeface="Arial" pitchFamily="34" charset="0"/>
              </a:rPr>
              <a:t>expectativas en </a:t>
            </a: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los alumnos y alumnas.</a:t>
            </a:r>
            <a:endParaRPr lang="es-ES" sz="2400" dirty="0">
              <a:latin typeface="Century Gothic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 80 docentes </a:t>
            </a:r>
            <a:r>
              <a:rPr lang="es-ES" sz="2400" dirty="0">
                <a:latin typeface="Century Gothic" pitchFamily="34" charset="0"/>
                <a:cs typeface="Arial" pitchFamily="34" charset="0"/>
              </a:rPr>
              <a:t>altamente </a:t>
            </a: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comprometidos. </a:t>
            </a:r>
            <a:endParaRPr lang="es-ES" sz="2400" dirty="0">
              <a:latin typeface="Century Gothic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 Infraestructura </a:t>
            </a:r>
            <a:r>
              <a:rPr lang="es-ES" sz="2400" dirty="0">
                <a:latin typeface="Century Gothic" pitchFamily="34" charset="0"/>
                <a:cs typeface="Arial" pitchFamily="34" charset="0"/>
              </a:rPr>
              <a:t>de calidad e implementación de acuerdo a las necesidades.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 Asambleas </a:t>
            </a:r>
            <a:r>
              <a:rPr lang="es-ES" sz="2400" dirty="0">
                <a:latin typeface="Century Gothic" pitchFamily="34" charset="0"/>
                <a:cs typeface="Arial" pitchFamily="34" charset="0"/>
              </a:rPr>
              <a:t>informativas mensuales con la E. </a:t>
            </a: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Media. </a:t>
            </a:r>
            <a:endParaRPr lang="es-ES" sz="2400" dirty="0">
              <a:latin typeface="Century Gothic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 Trabajo </a:t>
            </a:r>
            <a:r>
              <a:rPr lang="es-ES" sz="2400" dirty="0">
                <a:latin typeface="Century Gothic" pitchFamily="34" charset="0"/>
                <a:cs typeface="Arial" pitchFamily="34" charset="0"/>
              </a:rPr>
              <a:t>con la </a:t>
            </a: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comunidad.</a:t>
            </a:r>
            <a:endParaRPr lang="es-ES" sz="2400" dirty="0">
              <a:latin typeface="Century Gothic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 La </a:t>
            </a:r>
            <a:r>
              <a:rPr lang="es-ES" sz="2400" dirty="0">
                <a:latin typeface="Century Gothic" pitchFamily="34" charset="0"/>
                <a:cs typeface="Arial" pitchFamily="34" charset="0"/>
              </a:rPr>
              <a:t>alianza familia  - </a:t>
            </a: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colegio.</a:t>
            </a:r>
            <a:endParaRPr lang="es-ES" sz="2400" dirty="0">
              <a:latin typeface="Century Gothic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 Talleres </a:t>
            </a:r>
            <a:r>
              <a:rPr lang="es-ES" sz="2400" dirty="0">
                <a:latin typeface="Century Gothic" pitchFamily="34" charset="0"/>
                <a:cs typeface="Arial" pitchFamily="34" charset="0"/>
              </a:rPr>
              <a:t>extra </a:t>
            </a: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programáticos.</a:t>
            </a:r>
            <a:endParaRPr lang="es-ES" sz="2400" dirty="0">
              <a:latin typeface="Century Gothic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 Alianzas </a:t>
            </a:r>
            <a:r>
              <a:rPr lang="es-ES" sz="2400" dirty="0">
                <a:latin typeface="Century Gothic" pitchFamily="34" charset="0"/>
                <a:cs typeface="Arial" pitchFamily="34" charset="0"/>
              </a:rPr>
              <a:t>estratégicas </a:t>
            </a:r>
            <a:r>
              <a:rPr lang="es-ES" sz="2400">
                <a:latin typeface="Century Gothic" pitchFamily="34" charset="0"/>
                <a:cs typeface="Arial" pitchFamily="34" charset="0"/>
              </a:rPr>
              <a:t>con </a:t>
            </a:r>
            <a:r>
              <a:rPr lang="es-ES" sz="240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s-ES" sz="2400" smtClean="0">
                <a:latin typeface="Century Gothic" pitchFamily="34" charset="0"/>
                <a:cs typeface="Arial" pitchFamily="34" charset="0"/>
              </a:rPr>
              <a:t>15 </a:t>
            </a: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empresas.</a:t>
            </a:r>
            <a:endParaRPr lang="es-ES" sz="2400" dirty="0">
              <a:latin typeface="Century Gothic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 Seguimiento </a:t>
            </a:r>
            <a:r>
              <a:rPr lang="es-ES" sz="2400" dirty="0">
                <a:latin typeface="Century Gothic" pitchFamily="34" charset="0"/>
                <a:cs typeface="Arial" pitchFamily="34" charset="0"/>
              </a:rPr>
              <a:t>de egresados 4 </a:t>
            </a:r>
            <a:r>
              <a:rPr lang="es-ES" sz="2400" dirty="0" smtClean="0">
                <a:latin typeface="Century Gothic" pitchFamily="34" charset="0"/>
                <a:cs typeface="Arial" pitchFamily="34" charset="0"/>
              </a:rPr>
              <a:t>años.</a:t>
            </a:r>
            <a:endParaRPr lang="es-ES" sz="2400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2 Imagen" descr="t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9220"/>
            <a:ext cx="10063410" cy="63878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248400"/>
            <a:ext cx="56197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UINCHA P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" y="0"/>
            <a:ext cx="9134475" cy="10668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2400" y="152400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>
                <a:latin typeface="Arial" pitchFamily="34" charset="0"/>
                <a:cs typeface="Arial" pitchFamily="34" charset="0"/>
              </a:rPr>
              <a:t>Factores claves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BMOV~1.1\AppData\Local\Temp\Rar$DIa0.475\SELECCION DE PERSONA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448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7304"/>
            <a:ext cx="3187850" cy="24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918" y="4419600"/>
            <a:ext cx="3352082" cy="251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7524" y="4419600"/>
            <a:ext cx="2962276" cy="256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01-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115888"/>
            <a:ext cx="9151938" cy="707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2"/>
          <p:cNvSpPr txBox="1">
            <a:spLocks noChangeArrowheads="1"/>
          </p:cNvSpPr>
          <p:nvPr/>
        </p:nvSpPr>
        <p:spPr bwMode="auto">
          <a:xfrm>
            <a:off x="0" y="5301208"/>
            <a:ext cx="9144000" cy="89255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Century Gothic" pitchFamily="34" charset="0"/>
              </a:rPr>
              <a:t>COLEGIO CARDENAL JOSÉ MARÍA CARO</a:t>
            </a:r>
          </a:p>
          <a:p>
            <a:pPr algn="ctr"/>
            <a:r>
              <a:rPr lang="es-ES" sz="2000" dirty="0" smtClean="0">
                <a:latin typeface="Century Gothic" pitchFamily="34" charset="0"/>
              </a:rPr>
              <a:t>La Pintana, junio de 2014</a:t>
            </a:r>
            <a:endParaRPr lang="es-ES" sz="2000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576" y="2667000"/>
            <a:ext cx="1571624" cy="15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t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9220"/>
            <a:ext cx="10063410" cy="638780"/>
          </a:xfrm>
          <a:prstGeom prst="rect">
            <a:avLst/>
          </a:prstGeom>
        </p:spPr>
      </p:pic>
      <p:pic>
        <p:nvPicPr>
          <p:cNvPr id="2" name="Picture 7" descr="https://scontent-b-mia.xx.fbcdn.net/hphotos-ash3/t1.0-9/10009139_693074954064633_26803448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18" y="189539"/>
            <a:ext cx="8742582" cy="5779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3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248400"/>
            <a:ext cx="56197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t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9220"/>
            <a:ext cx="10063410" cy="638780"/>
          </a:xfrm>
          <a:prstGeom prst="rect">
            <a:avLst/>
          </a:prstGeom>
        </p:spPr>
      </p:pic>
      <p:pic>
        <p:nvPicPr>
          <p:cNvPr id="6147" name="5 Imagen" descr="IMG_9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95759"/>
            <a:ext cx="9183688" cy="61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6732587" y="0"/>
            <a:ext cx="2411413" cy="5492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6911975" y="114300"/>
            <a:ext cx="18716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63"/>
              </a:lnSpc>
              <a:spcAft>
                <a:spcPts val="600"/>
              </a:spcAft>
            </a:pPr>
            <a:r>
              <a:rPr lang="es-CL" sz="2800" b="1" dirty="0">
                <a:solidFill>
                  <a:srgbClr val="948A54"/>
                </a:solidFill>
                <a:latin typeface="Calibri" pitchFamily="34" charset="0"/>
              </a:rPr>
              <a:t>12 colegios</a:t>
            </a:r>
            <a:endParaRPr lang="es-CL" sz="1800" dirty="0">
              <a:latin typeface="Calibri" pitchFamily="34" charset="0"/>
            </a:endParaRPr>
          </a:p>
        </p:txBody>
      </p:sp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6732587" y="620713"/>
            <a:ext cx="2411413" cy="5492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0" hangingPunct="0">
              <a:lnSpc>
                <a:spcPts val="2063"/>
              </a:lnSpc>
              <a:spcAft>
                <a:spcPts val="600"/>
              </a:spcAft>
              <a:defRPr/>
            </a:pPr>
            <a:r>
              <a:rPr lang="es-CL" sz="2500" b="1" dirty="0" smtClean="0">
                <a:solidFill>
                  <a:srgbClr val="953735"/>
                </a:solidFill>
                <a:latin typeface="Calibri" charset="0"/>
              </a:rPr>
              <a:t>850 </a:t>
            </a:r>
            <a:r>
              <a:rPr lang="es-CL" sz="2500" b="1" dirty="0">
                <a:solidFill>
                  <a:srgbClr val="953735"/>
                </a:solidFill>
                <a:latin typeface="Calibri" charset="0"/>
              </a:rPr>
              <a:t>profesores</a:t>
            </a:r>
          </a:p>
        </p:txBody>
      </p:sp>
      <p:sp>
        <p:nvSpPr>
          <p:cNvPr id="10" name="Rectángulo 1"/>
          <p:cNvSpPr>
            <a:spLocks noChangeArrowheads="1"/>
          </p:cNvSpPr>
          <p:nvPr/>
        </p:nvSpPr>
        <p:spPr bwMode="auto">
          <a:xfrm>
            <a:off x="6248400" y="1219200"/>
            <a:ext cx="2895600" cy="105251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0" hangingPunct="0">
              <a:lnSpc>
                <a:spcPts val="2063"/>
              </a:lnSpc>
              <a:spcAft>
                <a:spcPts val="600"/>
              </a:spcAft>
              <a:defRPr/>
            </a:pPr>
            <a:r>
              <a:rPr lang="es-CL" sz="2500" b="1" dirty="0" smtClean="0">
                <a:solidFill>
                  <a:srgbClr val="4A452A"/>
                </a:solidFill>
                <a:latin typeface="Century Gothic" charset="0"/>
              </a:rPr>
              <a:t>13.642 alumnos </a:t>
            </a:r>
            <a:endParaRPr lang="es-CL" sz="2500" b="1" dirty="0">
              <a:solidFill>
                <a:srgbClr val="4A452A"/>
              </a:solidFill>
              <a:latin typeface="Century Gothic" charset="0"/>
            </a:endParaRPr>
          </a:p>
          <a:p>
            <a:pPr eaLnBrk="0" hangingPunct="0">
              <a:lnSpc>
                <a:spcPts val="2063"/>
              </a:lnSpc>
              <a:spcAft>
                <a:spcPts val="600"/>
              </a:spcAft>
              <a:defRPr/>
            </a:pPr>
            <a:r>
              <a:rPr lang="es-CL" sz="1600" dirty="0">
                <a:latin typeface="Century Gothic" charset="0"/>
              </a:rPr>
              <a:t>(prekínder a IV medio)</a:t>
            </a:r>
          </a:p>
        </p:txBody>
      </p:sp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6227763" y="2362200"/>
            <a:ext cx="2916237" cy="11430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0" hangingPunct="0">
              <a:lnSpc>
                <a:spcPts val="1363"/>
              </a:lnSpc>
              <a:spcAft>
                <a:spcPts val="600"/>
              </a:spcAft>
              <a:defRPr/>
            </a:pPr>
            <a:r>
              <a:rPr lang="es-CL" sz="1800" b="1" dirty="0" smtClean="0">
                <a:solidFill>
                  <a:srgbClr val="00B050"/>
                </a:solidFill>
                <a:latin typeface="Century Gothic" pitchFamily="34" charset="0"/>
                <a:cs typeface="Times New Roman" pitchFamily="18" charset="0"/>
              </a:rPr>
              <a:t>12% </a:t>
            </a:r>
            <a:r>
              <a:rPr lang="es-CL" sz="1800" b="1" dirty="0">
                <a:solidFill>
                  <a:srgbClr val="00B050"/>
                </a:solidFill>
                <a:latin typeface="Century Gothic" pitchFamily="34" charset="0"/>
                <a:cs typeface="Times New Roman" pitchFamily="18" charset="0"/>
              </a:rPr>
              <a:t>alumnos con necesidades especiales </a:t>
            </a:r>
          </a:p>
          <a:p>
            <a:pPr eaLnBrk="0" hangingPunct="0">
              <a:lnSpc>
                <a:spcPts val="1363"/>
              </a:lnSpc>
              <a:spcAft>
                <a:spcPts val="600"/>
              </a:spcAft>
              <a:defRPr/>
            </a:pPr>
            <a:r>
              <a:rPr lang="es-CL" sz="1800" dirty="0">
                <a:latin typeface="Century Gothic" pitchFamily="34" charset="0"/>
                <a:cs typeface="Times New Roman" pitchFamily="18" charset="0"/>
              </a:rPr>
              <a:t>permanentes o </a:t>
            </a:r>
          </a:p>
          <a:p>
            <a:pPr eaLnBrk="0" hangingPunct="0">
              <a:lnSpc>
                <a:spcPts val="1363"/>
              </a:lnSpc>
              <a:spcAft>
                <a:spcPts val="600"/>
              </a:spcAft>
              <a:defRPr/>
            </a:pPr>
            <a:r>
              <a:rPr lang="es-CL" sz="1800" dirty="0">
                <a:latin typeface="Century Gothic" pitchFamily="34" charset="0"/>
                <a:cs typeface="Times New Roman" pitchFamily="18" charset="0"/>
              </a:rPr>
              <a:t>transitorias</a:t>
            </a:r>
          </a:p>
        </p:txBody>
      </p:sp>
      <p:pic>
        <p:nvPicPr>
          <p:cNvPr id="16" name="3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248400"/>
            <a:ext cx="56197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t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9220"/>
            <a:ext cx="10063410" cy="638780"/>
          </a:xfrm>
          <a:prstGeom prst="rect">
            <a:avLst/>
          </a:prstGeom>
        </p:spPr>
      </p:pic>
      <p:pic>
        <p:nvPicPr>
          <p:cNvPr id="6147" name="5 Imagen" descr="IMG_9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95759"/>
            <a:ext cx="9183688" cy="61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3200400" y="3429000"/>
            <a:ext cx="5943600" cy="2438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just"/>
            <a:r>
              <a:rPr lang="es-ES" sz="2000" dirty="0" smtClean="0">
                <a:latin typeface="Century Gothic" pitchFamily="34" charset="0"/>
              </a:rPr>
              <a:t>La </a:t>
            </a:r>
            <a:r>
              <a:rPr lang="es-ES" sz="2000" b="1" dirty="0" smtClean="0">
                <a:latin typeface="Century Gothic" pitchFamily="34" charset="0"/>
              </a:rPr>
              <a:t>Misión </a:t>
            </a:r>
            <a:r>
              <a:rPr lang="es-ES" sz="2000" dirty="0" smtClean="0">
                <a:latin typeface="Century Gothic" pitchFamily="34" charset="0"/>
              </a:rPr>
              <a:t>de la Fundación Belén Educa es ofrecer a niños (as) y jóvenes de sectores de escasos recursos una </a:t>
            </a:r>
            <a:r>
              <a:rPr lang="es-ES" sz="2000" b="1" dirty="0" smtClean="0">
                <a:latin typeface="Century Gothic" pitchFamily="34" charset="0"/>
              </a:rPr>
              <a:t>educación de calidad</a:t>
            </a:r>
            <a:r>
              <a:rPr lang="es-ES" sz="2000" dirty="0" smtClean="0">
                <a:latin typeface="Century Gothic" pitchFamily="34" charset="0"/>
              </a:rPr>
              <a:t>, desarrollando un proyecto católico e incentivando el compromiso de las familias con la formación de sus hijos (as).</a:t>
            </a:r>
            <a:endParaRPr lang="es-ES" sz="2000" dirty="0">
              <a:latin typeface="Century Gothic" pitchFamily="34" charset="0"/>
            </a:endParaRPr>
          </a:p>
        </p:txBody>
      </p:sp>
      <p:pic>
        <p:nvPicPr>
          <p:cNvPr id="16" name="3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248400"/>
            <a:ext cx="56197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t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9220"/>
            <a:ext cx="10063410" cy="638780"/>
          </a:xfrm>
          <a:prstGeom prst="rect">
            <a:avLst/>
          </a:prstGeom>
        </p:spPr>
      </p:pic>
      <p:pic>
        <p:nvPicPr>
          <p:cNvPr id="6147" name="5 Imagen" descr="IMG_9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6212"/>
            <a:ext cx="9183688" cy="58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152400" y="2514600"/>
            <a:ext cx="7162800" cy="31242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just"/>
            <a:r>
              <a:rPr lang="es-ES" sz="2000" b="1" u="sng" dirty="0" smtClean="0">
                <a:latin typeface="Century Gothic" pitchFamily="34" charset="0"/>
              </a:rPr>
              <a:t>Visión</a:t>
            </a:r>
          </a:p>
          <a:p>
            <a:pPr algn="just"/>
            <a:endParaRPr lang="es-ES" sz="2000" b="1" u="sng" dirty="0" smtClean="0">
              <a:latin typeface="Century Gothic" pitchFamily="34" charset="0"/>
            </a:endParaRPr>
          </a:p>
          <a:p>
            <a:pPr algn="just"/>
            <a:r>
              <a:rPr lang="es-ES" sz="2000" dirty="0" smtClean="0">
                <a:latin typeface="Century Gothic" pitchFamily="34" charset="0"/>
              </a:rPr>
              <a:t>La Fundación Belén Educa anhela un país más justo y solidario donde todos tengan la posibilidad de forjar sus talentos, muy en especial aquellos niños (as) y jóvenes a los que la vida ha ofrecido menos oportunidades. </a:t>
            </a:r>
          </a:p>
          <a:p>
            <a:pPr algn="just"/>
            <a:r>
              <a:rPr lang="es-ES" sz="2000" dirty="0" smtClean="0">
                <a:latin typeface="Century Gothic" pitchFamily="34" charset="0"/>
              </a:rPr>
              <a:t>Tenemos la profunda convicción de que todo ser humano por ser hijo de Dios, tiene el derecho a desarrollarse en plenitud.</a:t>
            </a:r>
          </a:p>
          <a:p>
            <a:pPr algn="just"/>
            <a:endParaRPr lang="es-ES" sz="2000" dirty="0">
              <a:latin typeface="Century Gothic" pitchFamily="34" charset="0"/>
            </a:endParaRPr>
          </a:p>
        </p:txBody>
      </p:sp>
      <p:pic>
        <p:nvPicPr>
          <p:cNvPr id="16" name="3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248400"/>
            <a:ext cx="56197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HUINCH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" y="0"/>
            <a:ext cx="9134475" cy="11620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71500" y="152400"/>
            <a:ext cx="53578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 smtClean="0">
                <a:latin typeface="Arial" pitchFamily="34" charset="0"/>
                <a:cs typeface="Arial" pitchFamily="34" charset="0"/>
              </a:rPr>
              <a:t>Quiénes </a:t>
            </a:r>
            <a:r>
              <a:rPr lang="es-ES" sz="4000" b="1" dirty="0">
                <a:latin typeface="Arial" pitchFamily="34" charset="0"/>
                <a:cs typeface="Arial" pitchFamily="34" charset="0"/>
              </a:rPr>
              <a:t>somos</a:t>
            </a:r>
          </a:p>
        </p:txBody>
      </p:sp>
      <p:pic>
        <p:nvPicPr>
          <p:cNvPr id="5" name="4 Imagen" descr="MA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"/>
            <a:ext cx="4450492" cy="3902322"/>
          </a:xfrm>
          <a:prstGeom prst="rect">
            <a:avLst/>
          </a:prstGeom>
        </p:spPr>
      </p:pic>
      <p:sp>
        <p:nvSpPr>
          <p:cNvPr id="12" name="11 Recortar rectángulo de esquina sencilla"/>
          <p:cNvSpPr/>
          <p:nvPr/>
        </p:nvSpPr>
        <p:spPr>
          <a:xfrm>
            <a:off x="457200" y="1676400"/>
            <a:ext cx="4267200" cy="228600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San Leandro 0368, La Pintana.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Fundado en marzo de 2003.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1.496 alumnos.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Colegio TP: especialidades de Administración y Telecomunicaciones.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80 docentes y 9 directivos</a:t>
            </a:r>
            <a:r>
              <a:rPr lang="es-ES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14" name="13 Recortar rectángulo de esquina sencilla"/>
          <p:cNvSpPr/>
          <p:nvPr/>
        </p:nvSpPr>
        <p:spPr>
          <a:xfrm>
            <a:off x="1219200" y="4191000"/>
            <a:ext cx="6705600" cy="228600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72% Índice de Vulnerabilidad Escolar (IVE).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65% Alumnos SEP.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Grupo Socioeconómico Simce: Medio bajo.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Pro retención: 120 alumnos.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Chile solidario Puente: 96 alumnos.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173 alumnos vulnerables.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 1.127 alumnos PAE (programa de alimentación escolar)</a:t>
            </a:r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 flipH="1">
            <a:off x="4724400" y="3048000"/>
            <a:ext cx="16764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>
            <a:off x="5029200" y="3048000"/>
            <a:ext cx="1341395" cy="11430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524000" y="1825625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II</a:t>
                      </a:r>
                      <a:r>
                        <a:rPr lang="es-ES" baseline="0" dirty="0" smtClean="0"/>
                        <a:t>° MEDIO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Lenguaje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247*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274 +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Matemática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253*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288 +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500188" y="1143000"/>
            <a:ext cx="4143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latin typeface="+mn-lt"/>
              </a:rPr>
              <a:t>SIMCE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43063" y="3429000"/>
            <a:ext cx="36433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latin typeface="+mn-lt"/>
              </a:rPr>
              <a:t>PSU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71625" y="435768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Promoción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Lenguaje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Matemática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2012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431 (+12)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475</a:t>
                      </a:r>
                      <a:r>
                        <a:rPr lang="es-ES" baseline="0" dirty="0" smtClean="0"/>
                        <a:t> (+16)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2013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448 (+17)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497 (+22)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7 Imagen" descr="HUINCH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" y="0"/>
            <a:ext cx="9134475" cy="116205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Sostenido avance en mediciones nacionales 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t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19220"/>
            <a:ext cx="10063410" cy="638780"/>
          </a:xfrm>
          <a:prstGeom prst="rect">
            <a:avLst/>
          </a:prstGeom>
        </p:spPr>
      </p:pic>
      <p:pic>
        <p:nvPicPr>
          <p:cNvPr id="11" name="3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248400"/>
            <a:ext cx="56197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54125"/>
          </a:xfrm>
        </p:spPr>
        <p:txBody>
          <a:bodyPr>
            <a:noAutofit/>
          </a:bodyPr>
          <a:lstStyle/>
          <a:p>
            <a:pPr eaLnBrk="1" hangingPunct="1"/>
            <a:r>
              <a:rPr lang="es-CL" altLang="es-ES" sz="4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SI, “YO SOY CAPAZ Y ME TITULO” </a:t>
            </a:r>
            <a:br>
              <a:rPr lang="es-CL" altLang="es-ES" sz="4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</a:br>
            <a:r>
              <a:rPr lang="es-CL" altLang="es-ES" sz="28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TERCERA VERSIÓN</a:t>
            </a:r>
            <a:endParaRPr lang="es-ES" altLang="es-ES" sz="2800" b="1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4" name="Picture 6" descr="https://fbcdn-sphotos-e-a.akamaihd.net/hphotos-ak-frc3/t1.0-9/969179_691732834198845_195256697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8" y="1450594"/>
            <a:ext cx="8972552" cy="4645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4 Imagen" descr="t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9220"/>
            <a:ext cx="10063410" cy="638780"/>
          </a:xfrm>
          <a:prstGeom prst="rect">
            <a:avLst/>
          </a:prstGeom>
        </p:spPr>
      </p:pic>
      <p:pic>
        <p:nvPicPr>
          <p:cNvPr id="6" name="3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248400"/>
            <a:ext cx="56197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1662530"/>
            <a:ext cx="85344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es-ES" sz="20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es-ES" sz="2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De los </a:t>
            </a:r>
            <a:r>
              <a:rPr lang="es-ES" sz="2000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egresados el 2012 el 93% se tituló de la especialidad </a:t>
            </a:r>
            <a:r>
              <a:rPr lang="es-ES" sz="2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y el </a:t>
            </a:r>
            <a:r>
              <a:rPr lang="es-ES" sz="2000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60% siguió en la educación superior</a:t>
            </a:r>
            <a:r>
              <a:rPr lang="es-ES" sz="2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, algo difícil de alcanzar por la mayoría de los Liceos de Educación Media Técnico Profesional de nuestro país y por otros colegios de un entorno socioeconómico similar</a:t>
            </a:r>
            <a:r>
              <a:rPr lang="es-ES" sz="20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endParaRPr lang="es-ES" sz="2000" dirty="0">
              <a:latin typeface="Century Gothic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ES" sz="2000" dirty="0">
              <a:latin typeface="Century Gothic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es-ES" sz="20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Hemos </a:t>
            </a:r>
            <a:r>
              <a:rPr lang="es-ES" sz="2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podido consolidar sólidas metodologías que han traído consigo una buena formación general y técnico profesional, capaz de entregarles a nuestros alumnos herramientas concretas para un futuro esperanzador. </a:t>
            </a:r>
          </a:p>
          <a:p>
            <a:pPr eaLnBrk="0" hangingPunct="0">
              <a:defRPr/>
            </a:pPr>
            <a:endParaRPr lang="es-ES" sz="20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es-ES" sz="2200" dirty="0">
              <a:latin typeface="+mn-lt"/>
              <a:cs typeface="Arial" pitchFamily="34" charset="0"/>
            </a:endParaRPr>
          </a:p>
        </p:txBody>
      </p:sp>
      <p:pic>
        <p:nvPicPr>
          <p:cNvPr id="3" name="2 Imagen" descr="t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9220"/>
            <a:ext cx="10063410" cy="63878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248400"/>
            <a:ext cx="56197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UINCHA P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" y="0"/>
            <a:ext cx="9134475" cy="14478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2400" y="0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latin typeface="Arial" pitchFamily="34" charset="0"/>
                <a:cs typeface="Arial" pitchFamily="34" charset="0"/>
              </a:rPr>
              <a:t>Metodologías sólidas y herramientas concretas</a:t>
            </a:r>
            <a:endParaRPr lang="es-E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460</Words>
  <Application>Microsoft Office PowerPoint</Application>
  <PresentationFormat>Presentación en pantalla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SI, “YO SOY CAPAZ Y ME TITULO”  TERCERA VERSIÓN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Fundación Belén Educa</dc:creator>
  <cp:lastModifiedBy>Propietario</cp:lastModifiedBy>
  <cp:revision>15</cp:revision>
  <dcterms:created xsi:type="dcterms:W3CDTF">2014-06-02T15:06:10Z</dcterms:created>
  <dcterms:modified xsi:type="dcterms:W3CDTF">2014-06-02T16:01:34Z</dcterms:modified>
</cp:coreProperties>
</file>