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8"/>
  </p:notesMasterIdLst>
  <p:handoutMasterIdLst>
    <p:handoutMasterId r:id="rId19"/>
  </p:handoutMasterIdLst>
  <p:sldIdLst>
    <p:sldId id="256" r:id="rId2"/>
    <p:sldId id="257" r:id="rId3"/>
    <p:sldId id="291" r:id="rId4"/>
    <p:sldId id="258" r:id="rId5"/>
    <p:sldId id="262" r:id="rId6"/>
    <p:sldId id="263" r:id="rId7"/>
    <p:sldId id="282" r:id="rId8"/>
    <p:sldId id="283" r:id="rId9"/>
    <p:sldId id="285" r:id="rId10"/>
    <p:sldId id="284" r:id="rId11"/>
    <p:sldId id="286" r:id="rId12"/>
    <p:sldId id="288" r:id="rId13"/>
    <p:sldId id="287" r:id="rId14"/>
    <p:sldId id="289" r:id="rId15"/>
    <p:sldId id="290" r:id="rId16"/>
    <p:sldId id="259"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E3D39"/>
    <a:srgbClr val="FF8200"/>
    <a:srgbClr val="8AC01B"/>
    <a:srgbClr val="5B75B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71" autoAdjust="0"/>
  </p:normalViewPr>
  <p:slideViewPr>
    <p:cSldViewPr>
      <p:cViewPr varScale="1">
        <p:scale>
          <a:sx n="95" d="100"/>
          <a:sy n="95" d="100"/>
        </p:scale>
        <p:origin x="-44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3518F64-4A56-44D9-9D8C-1CDC3840A067}" type="datetimeFigureOut">
              <a:rPr lang="es-ES" smtClean="0"/>
              <a:pPr/>
              <a:t>12/05/2014</a:t>
            </a:fld>
            <a:endParaRPr lang="es-ES" dirty="0"/>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626701-09B4-44FE-95DF-E022231033A6}" type="slidenum">
              <a:rPr lang="es-ES" smtClean="0"/>
              <a:pPr/>
              <a:t>‹Nº›</a:t>
            </a:fld>
            <a:endParaRPr lang="es-ES" dirty="0"/>
          </a:p>
        </p:txBody>
      </p:sp>
    </p:spTree>
    <p:extLst>
      <p:ext uri="{BB962C8B-B14F-4D97-AF65-F5344CB8AC3E}">
        <p14:creationId xmlns="" xmlns:p14="http://schemas.microsoft.com/office/powerpoint/2010/main" val="1476716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18DDB9-528F-4A9B-832A-63E55E7CF23A}" type="datetimeFigureOut">
              <a:rPr lang="es-ES" smtClean="0"/>
              <a:pPr/>
              <a:t>12/05/2014</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BCC305-51A0-404E-B980-8422FA3C6B77}" type="slidenum">
              <a:rPr lang="es-ES" smtClean="0"/>
              <a:pPr/>
              <a:t>‹Nº›</a:t>
            </a:fld>
            <a:endParaRPr lang="es-ES" dirty="0"/>
          </a:p>
        </p:txBody>
      </p:sp>
    </p:spTree>
    <p:extLst>
      <p:ext uri="{BB962C8B-B14F-4D97-AF65-F5344CB8AC3E}">
        <p14:creationId xmlns="" xmlns:p14="http://schemas.microsoft.com/office/powerpoint/2010/main" val="355051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3357562"/>
            <a:ext cx="7772400" cy="1470025"/>
          </a:xfrm>
        </p:spPr>
        <p:txBody>
          <a:bodyPr/>
          <a:lstStyle/>
          <a:p>
            <a:r>
              <a:rPr lang="es-ES" smtClean="0"/>
              <a:t>Haga clic para modificar el estilo de título del patrón</a:t>
            </a:r>
            <a:endParaRPr lang="es-ES" dirty="0"/>
          </a:p>
        </p:txBody>
      </p:sp>
      <p:sp>
        <p:nvSpPr>
          <p:cNvPr id="3" name="2 Subtítulo"/>
          <p:cNvSpPr>
            <a:spLocks noGrp="1"/>
          </p:cNvSpPr>
          <p:nvPr>
            <p:ph type="subTitle" idx="1"/>
          </p:nvPr>
        </p:nvSpPr>
        <p:spPr>
          <a:xfrm>
            <a:off x="1285852" y="5000636"/>
            <a:ext cx="6400800" cy="7810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dirty="0"/>
          </a:p>
        </p:txBody>
      </p:sp>
      <p:sp>
        <p:nvSpPr>
          <p:cNvPr id="4" name="3 Marcador de fecha"/>
          <p:cNvSpPr>
            <a:spLocks noGrp="1"/>
          </p:cNvSpPr>
          <p:nvPr>
            <p:ph type="dt" sz="half" idx="10"/>
          </p:nvPr>
        </p:nvSpPr>
        <p:spPr/>
        <p:txBody>
          <a:bodyPr/>
          <a:lstStyle/>
          <a:p>
            <a:fld id="{CA0D8C83-B051-48D2-A68D-BA61300FE029}" type="datetime1">
              <a:rPr lang="es-ES" smtClean="0"/>
              <a:pPr/>
              <a:t>12/05/2014</a:t>
            </a:fld>
            <a:endParaRPr lang="es-ES" dirty="0"/>
          </a:p>
        </p:txBody>
      </p:sp>
      <p:sp>
        <p:nvSpPr>
          <p:cNvPr id="6" name="5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36865" name="Picture 1" descr="C:\Users\abellolio\Desktop\Jerarquias\Logo.png"/>
          <p:cNvPicPr>
            <a:picLocks noChangeAspect="1" noChangeArrowheads="1"/>
          </p:cNvPicPr>
          <p:nvPr userDrawn="1"/>
        </p:nvPicPr>
        <p:blipFill>
          <a:blip r:embed="rId2" cstate="print"/>
          <a:srcRect/>
          <a:stretch>
            <a:fillRect/>
          </a:stretch>
        </p:blipFill>
        <p:spPr bwMode="auto">
          <a:xfrm>
            <a:off x="3707904" y="188640"/>
            <a:ext cx="1728192" cy="2434177"/>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B25615A-4250-417B-825D-49FD8219BA2F}" type="datetime1">
              <a:rPr lang="es-ES" smtClean="0"/>
              <a:pPr/>
              <a:t>12/05/2014</a:t>
            </a:fld>
            <a:endParaRPr lang="es-ES" dirty="0"/>
          </a:p>
        </p:txBody>
      </p:sp>
      <p:sp>
        <p:nvSpPr>
          <p:cNvPr id="5" name="4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6" name="5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7"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0E4BB7F-6BAB-4B9D-8DD4-CEB417EFD1A6}" type="datetime1">
              <a:rPr lang="es-ES" smtClean="0"/>
              <a:pPr/>
              <a:t>12/05/2014</a:t>
            </a:fld>
            <a:endParaRPr lang="es-ES" dirty="0"/>
          </a:p>
        </p:txBody>
      </p:sp>
      <p:sp>
        <p:nvSpPr>
          <p:cNvPr id="5" name="4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6" name="5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7"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691E02F-36C1-4D98-B860-749BD9B2F41E}" type="datetime1">
              <a:rPr lang="es-ES" smtClean="0"/>
              <a:pPr/>
              <a:t>12/05/2014</a:t>
            </a:fld>
            <a:endParaRPr lang="es-ES" dirty="0"/>
          </a:p>
        </p:txBody>
      </p:sp>
      <p:sp>
        <p:nvSpPr>
          <p:cNvPr id="6" name="5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7"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60BC23E-5FEA-4B56-9BB0-D4E6F00CFD08}" type="datetime1">
              <a:rPr lang="es-ES" smtClean="0"/>
              <a:pPr/>
              <a:t>12/05/2014</a:t>
            </a:fld>
            <a:endParaRPr lang="es-ES" dirty="0"/>
          </a:p>
        </p:txBody>
      </p:sp>
      <p:sp>
        <p:nvSpPr>
          <p:cNvPr id="5" name="4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6" name="5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7"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70DB90D-9ABB-46EF-9DFE-BB421C0EB611}" type="datetime1">
              <a:rPr lang="es-ES" smtClean="0"/>
              <a:pPr/>
              <a:t>12/05/2014</a:t>
            </a:fld>
            <a:endParaRPr lang="es-ES" dirty="0"/>
          </a:p>
        </p:txBody>
      </p:sp>
      <p:sp>
        <p:nvSpPr>
          <p:cNvPr id="6" name="5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7" name="6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8"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CE105F2-8DE3-4036-8686-9FD5A73AE0CC}" type="datetime1">
              <a:rPr lang="es-ES" smtClean="0"/>
              <a:pPr/>
              <a:t>12/05/2014</a:t>
            </a:fld>
            <a:endParaRPr lang="es-ES" dirty="0"/>
          </a:p>
        </p:txBody>
      </p:sp>
      <p:sp>
        <p:nvSpPr>
          <p:cNvPr id="8" name="7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9" name="8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10"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528DED1-CD47-41D8-8E23-87EAD84500DB}" type="datetime1">
              <a:rPr lang="es-ES" smtClean="0"/>
              <a:pPr/>
              <a:t>12/05/2014</a:t>
            </a:fld>
            <a:endParaRPr lang="es-ES" dirty="0"/>
          </a:p>
        </p:txBody>
      </p:sp>
      <p:sp>
        <p:nvSpPr>
          <p:cNvPr id="4" name="3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5" name="4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6"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3B5FCC4-92AE-4341-9125-47C77B6AA849}" type="datetime1">
              <a:rPr lang="es-ES" smtClean="0"/>
              <a:pPr/>
              <a:t>12/05/2014</a:t>
            </a:fld>
            <a:endParaRPr lang="es-ES" dirty="0"/>
          </a:p>
        </p:txBody>
      </p:sp>
      <p:sp>
        <p:nvSpPr>
          <p:cNvPr id="3" name="2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5"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431A50D-43EF-4EF1-A638-30C9AF8DAD70}" type="datetime1">
              <a:rPr lang="es-ES" smtClean="0"/>
              <a:pPr/>
              <a:t>12/05/2014</a:t>
            </a:fld>
            <a:endParaRPr lang="es-ES" dirty="0"/>
          </a:p>
        </p:txBody>
      </p:sp>
      <p:sp>
        <p:nvSpPr>
          <p:cNvPr id="6" name="5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7" name="6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8"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32167AB-0334-4AC5-A75A-B696101EBD61}" type="datetime1">
              <a:rPr lang="es-ES" smtClean="0"/>
              <a:pPr/>
              <a:t>12/05/2014</a:t>
            </a:fld>
            <a:endParaRPr lang="es-ES" dirty="0"/>
          </a:p>
        </p:txBody>
      </p:sp>
      <p:sp>
        <p:nvSpPr>
          <p:cNvPr id="6" name="5 Marcador de pie de página"/>
          <p:cNvSpPr>
            <a:spLocks noGrp="1"/>
          </p:cNvSpPr>
          <p:nvPr>
            <p:ph type="ftr" sz="quarter" idx="11"/>
          </p:nvPr>
        </p:nvSpPr>
        <p:spPr>
          <a:xfrm>
            <a:off x="3143240" y="6572272"/>
            <a:ext cx="2895600" cy="285728"/>
          </a:xfrm>
          <a:prstGeom prst="rect">
            <a:avLst/>
          </a:prstGeom>
        </p:spPr>
        <p:txBody>
          <a:bodyPr/>
          <a:lstStyle/>
          <a:p>
            <a:endParaRPr lang="es-ES" dirty="0"/>
          </a:p>
        </p:txBody>
      </p:sp>
      <p:sp>
        <p:nvSpPr>
          <p:cNvPr id="7" name="6 Marcador de número de diapositiva"/>
          <p:cNvSpPr>
            <a:spLocks noGrp="1"/>
          </p:cNvSpPr>
          <p:nvPr>
            <p:ph type="sldNum" sz="quarter" idx="12"/>
          </p:nvPr>
        </p:nvSpPr>
        <p:spPr/>
        <p:txBody>
          <a:bodyPr/>
          <a:lstStyle/>
          <a:p>
            <a:fld id="{081DA412-31F5-466B-A57B-D13466D4A896}" type="slidenum">
              <a:rPr lang="es-ES" smtClean="0"/>
              <a:pPr/>
              <a:t>‹Nº›</a:t>
            </a:fld>
            <a:endParaRPr lang="es-ES" dirty="0"/>
          </a:p>
        </p:txBody>
      </p:sp>
      <p:pic>
        <p:nvPicPr>
          <p:cNvPr id="8" name="Picture 1" descr="C:\Users\abellolio\Desktop\Jerarquias\Logo.png"/>
          <p:cNvPicPr>
            <a:picLocks noChangeAspect="1" noChangeArrowheads="1"/>
          </p:cNvPicPr>
          <p:nvPr userDrawn="1"/>
        </p:nvPicPr>
        <p:blipFill>
          <a:blip r:embed="rId2" cstate="print"/>
          <a:srcRect/>
          <a:stretch>
            <a:fillRect/>
          </a:stretch>
        </p:blipFill>
        <p:spPr bwMode="auto">
          <a:xfrm>
            <a:off x="8244408" y="0"/>
            <a:ext cx="899592" cy="1267085"/>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7 Rectángulo"/>
          <p:cNvSpPr/>
          <p:nvPr/>
        </p:nvSpPr>
        <p:spPr>
          <a:xfrm>
            <a:off x="6786578" y="6572272"/>
            <a:ext cx="2357422" cy="285728"/>
          </a:xfrm>
          <a:prstGeom prst="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rgbClr val="3E3D39"/>
              </a:solidFill>
            </a:endParaRPr>
          </a:p>
        </p:txBody>
      </p:sp>
      <p:sp>
        <p:nvSpPr>
          <p:cNvPr id="7" name="6 Rectángulo"/>
          <p:cNvSpPr/>
          <p:nvPr/>
        </p:nvSpPr>
        <p:spPr>
          <a:xfrm>
            <a:off x="0" y="6572272"/>
            <a:ext cx="6786578" cy="285728"/>
          </a:xfrm>
          <a:prstGeom prst="rect">
            <a:avLst/>
          </a:prstGeom>
          <a:solidFill>
            <a:srgbClr val="3E3D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 name="1 Marcador de título"/>
          <p:cNvSpPr>
            <a:spLocks noGrp="1"/>
          </p:cNvSpPr>
          <p:nvPr>
            <p:ph type="title"/>
          </p:nvPr>
        </p:nvSpPr>
        <p:spPr>
          <a:xfrm>
            <a:off x="457200" y="274638"/>
            <a:ext cx="7758138" cy="1143000"/>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6786578" y="6564337"/>
            <a:ext cx="1419220" cy="293663"/>
          </a:xfrm>
          <a:prstGeom prst="rect">
            <a:avLst/>
          </a:prstGeom>
        </p:spPr>
        <p:txBody>
          <a:bodyPr vert="horz" lIns="91440" tIns="45720" rIns="91440" bIns="45720" rtlCol="0" anchor="ctr"/>
          <a:lstStyle>
            <a:lvl1pPr algn="l">
              <a:defRPr sz="1200">
                <a:solidFill>
                  <a:srgbClr val="3E3D39"/>
                </a:solidFill>
              </a:defRPr>
            </a:lvl1pPr>
          </a:lstStyle>
          <a:p>
            <a:fld id="{913D41F5-13C9-4348-8C02-3E6FFDC45809}" type="datetime1">
              <a:rPr lang="es-ES" smtClean="0"/>
              <a:pPr/>
              <a:t>12/05/2014</a:t>
            </a:fld>
            <a:endParaRPr lang="es-ES" dirty="0"/>
          </a:p>
        </p:txBody>
      </p:sp>
      <p:sp>
        <p:nvSpPr>
          <p:cNvPr id="6" name="5 Marcador de número de diapositiva"/>
          <p:cNvSpPr>
            <a:spLocks noGrp="1"/>
          </p:cNvSpPr>
          <p:nvPr>
            <p:ph type="sldNum" sz="quarter" idx="4"/>
          </p:nvPr>
        </p:nvSpPr>
        <p:spPr>
          <a:xfrm>
            <a:off x="6572264" y="6599656"/>
            <a:ext cx="2133600" cy="285728"/>
          </a:xfrm>
          <a:prstGeom prst="rect">
            <a:avLst/>
          </a:prstGeom>
        </p:spPr>
        <p:txBody>
          <a:bodyPr vert="horz" lIns="91440" tIns="45720" rIns="91440" bIns="45720" rtlCol="0" anchor="ctr"/>
          <a:lstStyle>
            <a:lvl1pPr algn="r">
              <a:defRPr sz="1200">
                <a:solidFill>
                  <a:srgbClr val="3E3D39"/>
                </a:solidFill>
              </a:defRPr>
            </a:lvl1pPr>
          </a:lstStyle>
          <a:p>
            <a:fld id="{081DA412-31F5-466B-A57B-D13466D4A896}"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3501008"/>
            <a:ext cx="8784976" cy="1470025"/>
          </a:xfrm>
        </p:spPr>
        <p:txBody>
          <a:bodyPr>
            <a:noAutofit/>
          </a:bodyPr>
          <a:lstStyle/>
          <a:p>
            <a:r>
              <a:rPr lang="es-MX" sz="2800" b="1" dirty="0" smtClean="0"/>
              <a:t>PL que </a:t>
            </a:r>
            <a:r>
              <a:rPr lang="es-MX" sz="2800" b="1" dirty="0"/>
              <a:t>c</a:t>
            </a:r>
            <a:r>
              <a:rPr lang="es-MX" sz="2800" b="1" dirty="0" smtClean="0"/>
              <a:t>rea </a:t>
            </a:r>
            <a:r>
              <a:rPr lang="pt-BR" sz="2800" b="1" dirty="0" err="1" smtClean="0"/>
              <a:t>el</a:t>
            </a:r>
            <a:r>
              <a:rPr lang="pt-BR" sz="2800" b="1" dirty="0" smtClean="0"/>
              <a:t> Administrador Provisional y Administrador de </a:t>
            </a:r>
            <a:r>
              <a:rPr lang="pt-BR" sz="2800" b="1" dirty="0" err="1" smtClean="0"/>
              <a:t>Cierre</a:t>
            </a:r>
            <a:r>
              <a:rPr lang="pt-BR" sz="2800" b="1" dirty="0" smtClean="0"/>
              <a:t> </a:t>
            </a:r>
            <a:r>
              <a:rPr lang="pt-BR" sz="2800" b="1" dirty="0"/>
              <a:t>de </a:t>
            </a:r>
            <a:r>
              <a:rPr lang="pt-BR" sz="2800" b="1" dirty="0" smtClean="0"/>
              <a:t>IES </a:t>
            </a:r>
            <a:r>
              <a:rPr lang="pt-BR" sz="2800" b="1" dirty="0"/>
              <a:t>y </a:t>
            </a:r>
            <a:r>
              <a:rPr lang="pt-BR" sz="2800" b="1" dirty="0" err="1" smtClean="0"/>
              <a:t>establece</a:t>
            </a:r>
            <a:r>
              <a:rPr lang="pt-BR" sz="2800" b="1" dirty="0" smtClean="0"/>
              <a:t> </a:t>
            </a:r>
            <a:r>
              <a:rPr lang="pt-BR" sz="2800" b="1" dirty="0" err="1"/>
              <a:t>r</a:t>
            </a:r>
            <a:r>
              <a:rPr lang="pt-BR" sz="2800" b="1" dirty="0" err="1" smtClean="0"/>
              <a:t>egulaciones</a:t>
            </a:r>
            <a:r>
              <a:rPr lang="pt-BR" sz="2800" b="1" dirty="0" smtClean="0"/>
              <a:t> </a:t>
            </a:r>
            <a:r>
              <a:rPr lang="pt-BR" sz="2800" b="1" dirty="0" err="1"/>
              <a:t>en</a:t>
            </a:r>
            <a:r>
              <a:rPr lang="pt-BR" sz="2800" b="1" dirty="0"/>
              <a:t> </a:t>
            </a:r>
            <a:r>
              <a:rPr lang="pt-BR" sz="2800" b="1" dirty="0" err="1"/>
              <a:t>m</a:t>
            </a:r>
            <a:r>
              <a:rPr lang="pt-BR" sz="2800" b="1" dirty="0" err="1" smtClean="0"/>
              <a:t>ateria</a:t>
            </a:r>
            <a:r>
              <a:rPr lang="pt-BR" sz="2800" b="1" dirty="0" smtClean="0"/>
              <a:t> </a:t>
            </a:r>
            <a:r>
              <a:rPr lang="pt-BR" sz="2800" b="1" dirty="0"/>
              <a:t>de </a:t>
            </a:r>
            <a:r>
              <a:rPr lang="pt-BR" sz="2800" b="1" dirty="0" err="1" smtClean="0"/>
              <a:t>Adm.Provisional</a:t>
            </a:r>
            <a:r>
              <a:rPr lang="pt-BR" sz="2800" b="1" dirty="0" smtClean="0"/>
              <a:t> </a:t>
            </a:r>
            <a:r>
              <a:rPr lang="pt-BR" sz="2800" b="1" dirty="0"/>
              <a:t>de </a:t>
            </a:r>
            <a:r>
              <a:rPr lang="pt-BR" sz="2800" b="1" dirty="0" err="1"/>
              <a:t>Sostenedores</a:t>
            </a:r>
            <a:r>
              <a:rPr lang="pt-BR" sz="2800" b="1" dirty="0"/>
              <a:t> </a:t>
            </a:r>
            <a:r>
              <a:rPr lang="pt-BR" sz="2800" b="1" dirty="0" err="1" smtClean="0"/>
              <a:t>Educacionales</a:t>
            </a:r>
            <a:r>
              <a:rPr lang="pt-BR" sz="2800" b="1" dirty="0"/>
              <a:t/>
            </a:r>
            <a:br>
              <a:rPr lang="pt-BR" sz="2800" b="1" dirty="0"/>
            </a:br>
            <a:r>
              <a:rPr lang="en-US" sz="2800" dirty="0" smtClean="0"/>
              <a:t>(</a:t>
            </a:r>
            <a:r>
              <a:rPr lang="pt-BR" sz="2800" b="1" dirty="0" err="1" smtClean="0"/>
              <a:t>Boletín</a:t>
            </a:r>
            <a:r>
              <a:rPr lang="pt-BR" sz="2800" b="1" dirty="0" smtClean="0"/>
              <a:t> N° 9333-04)</a:t>
            </a:r>
            <a:r>
              <a:rPr lang="en-US" sz="2800" dirty="0"/>
              <a:t/>
            </a:r>
            <a:br>
              <a:rPr lang="en-US" sz="2800" dirty="0"/>
            </a:br>
            <a:endParaRPr lang="es-CL" sz="2800" dirty="0"/>
          </a:p>
        </p:txBody>
      </p:sp>
      <p:sp>
        <p:nvSpPr>
          <p:cNvPr id="3" name="2 Subtítulo"/>
          <p:cNvSpPr>
            <a:spLocks noGrp="1"/>
          </p:cNvSpPr>
          <p:nvPr>
            <p:ph type="subTitle" idx="1"/>
          </p:nvPr>
        </p:nvSpPr>
        <p:spPr>
          <a:xfrm>
            <a:off x="1285852" y="5373216"/>
            <a:ext cx="6400800" cy="781040"/>
          </a:xfrm>
        </p:spPr>
        <p:txBody>
          <a:bodyPr>
            <a:noAutofit/>
          </a:bodyPr>
          <a:lstStyle/>
          <a:p>
            <a:r>
              <a:rPr lang="es-CL" sz="2000" dirty="0" smtClean="0"/>
              <a:t>Alejandra </a:t>
            </a:r>
            <a:r>
              <a:rPr lang="es-CL" sz="2000" dirty="0" err="1" smtClean="0"/>
              <a:t>Candia</a:t>
            </a:r>
            <a:r>
              <a:rPr lang="es-CL" sz="2000" dirty="0" smtClean="0"/>
              <a:t> – </a:t>
            </a:r>
            <a:r>
              <a:rPr lang="es-CL" sz="2000" smtClean="0"/>
              <a:t>Constanza Hube</a:t>
            </a:r>
            <a:endParaRPr lang="es-CL" sz="2000" dirty="0" smtClean="0"/>
          </a:p>
          <a:p>
            <a:r>
              <a:rPr lang="es-CL" sz="2000" dirty="0" smtClean="0"/>
              <a:t>12 de mayo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3) Funciones y gestión del Administrador Provisional</a:t>
            </a:r>
            <a:endParaRPr lang="es-CL" sz="3600" b="1" dirty="0"/>
          </a:p>
        </p:txBody>
      </p:sp>
      <p:sp>
        <p:nvSpPr>
          <p:cNvPr id="3" name="2 Marcador de contenido"/>
          <p:cNvSpPr>
            <a:spLocks noGrp="1"/>
          </p:cNvSpPr>
          <p:nvPr>
            <p:ph idx="1"/>
          </p:nvPr>
        </p:nvSpPr>
        <p:spPr>
          <a:xfrm>
            <a:off x="251520" y="1556792"/>
            <a:ext cx="8568952" cy="4824536"/>
          </a:xfrm>
        </p:spPr>
        <p:txBody>
          <a:bodyPr>
            <a:noAutofit/>
          </a:bodyPr>
          <a:lstStyle/>
          <a:p>
            <a:pPr algn="ctr">
              <a:spcAft>
                <a:spcPts val="600"/>
              </a:spcAft>
              <a:buNone/>
            </a:pPr>
            <a:r>
              <a:rPr lang="es-ES" sz="2000" b="1" i="1" dirty="0" smtClean="0"/>
              <a:t>Artículo 10°: …“</a:t>
            </a:r>
            <a:r>
              <a:rPr lang="es-ES" sz="2000" i="1" dirty="0" smtClean="0"/>
              <a:t>El Ministro de Educación podrá, mediante resolución fundada, </a:t>
            </a:r>
            <a:r>
              <a:rPr lang="es-ES" sz="2000" b="1" i="1" dirty="0" smtClean="0"/>
              <a:t>remover al administrador provisional </a:t>
            </a:r>
            <a:r>
              <a:rPr lang="es-ES" sz="2000" i="1" dirty="0" smtClean="0"/>
              <a:t>cuando no dé cumplimiento al cometido para el cual fue designado o le fuere imposible actuar diligentemente según lo establecido en el acto de su designación, y cuando infrinja el principio de probidad administrativa.”</a:t>
            </a:r>
            <a:r>
              <a:rPr lang="x-none" sz="2000" i="1" smtClean="0"/>
              <a:t> </a:t>
            </a:r>
            <a:endParaRPr lang="es-ES" sz="2000" i="1" dirty="0" smtClean="0"/>
          </a:p>
          <a:p>
            <a:pPr algn="just">
              <a:spcAft>
                <a:spcPts val="600"/>
              </a:spcAft>
              <a:buNone/>
            </a:pPr>
            <a:r>
              <a:rPr lang="es-ES" sz="2400" dirty="0" smtClean="0"/>
              <a:t>	</a:t>
            </a:r>
          </a:p>
          <a:p>
            <a:pPr>
              <a:spcAft>
                <a:spcPts val="600"/>
              </a:spcAft>
            </a:pPr>
            <a:r>
              <a:rPr lang="es-ES" sz="2400" dirty="0" smtClean="0"/>
              <a:t>Se le entrega al MINEDUC la faculta de remoción del administrador provisional, incrementando la intervención que el Estado podrá realizar discrecionalmente a las IES (falta de autonomía en la función fiscalizadora del administrador).</a:t>
            </a:r>
          </a:p>
          <a:p>
            <a:pPr>
              <a:spcAft>
                <a:spcPts val="600"/>
              </a:spcAft>
            </a:pPr>
            <a:r>
              <a:rPr lang="es-ES" sz="2400" dirty="0" smtClean="0"/>
              <a:t>No se define lo que es “actuar diligentemente”.</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10</a:t>
            </a:fld>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3) Funciones y gestión del Administrador Provisional</a:t>
            </a:r>
            <a:endParaRPr lang="es-CL" sz="3600" b="1" dirty="0"/>
          </a:p>
        </p:txBody>
      </p:sp>
      <p:sp>
        <p:nvSpPr>
          <p:cNvPr id="3" name="2 Marcador de contenido"/>
          <p:cNvSpPr>
            <a:spLocks noGrp="1"/>
          </p:cNvSpPr>
          <p:nvPr>
            <p:ph idx="1"/>
          </p:nvPr>
        </p:nvSpPr>
        <p:spPr>
          <a:xfrm>
            <a:off x="251520" y="1628800"/>
            <a:ext cx="8568952" cy="4752528"/>
          </a:xfrm>
        </p:spPr>
        <p:txBody>
          <a:bodyPr>
            <a:noAutofit/>
          </a:bodyPr>
          <a:lstStyle/>
          <a:p>
            <a:pPr algn="ctr">
              <a:buNone/>
            </a:pPr>
            <a:r>
              <a:rPr lang="es-ES" sz="2000" b="1" i="1" dirty="0" smtClean="0"/>
              <a:t>Artículo 11°: …“</a:t>
            </a:r>
            <a:r>
              <a:rPr lang="es-ES" sz="2000" i="1" dirty="0" smtClean="0"/>
              <a:t>Sin perjuicio de lo señalado en los literales anterior, podrá adoptar cualquier otra medida necesaria para garantizar el cabal cumplimiento de las obligaciones que le impone su mandato”.</a:t>
            </a:r>
            <a:r>
              <a:rPr lang="x-none" sz="2000" i="1" smtClean="0"/>
              <a:t> </a:t>
            </a:r>
            <a:endParaRPr lang="es-ES" sz="2000" i="1" dirty="0" smtClean="0"/>
          </a:p>
          <a:p>
            <a:pPr algn="just">
              <a:buNone/>
            </a:pPr>
            <a:r>
              <a:rPr lang="es-ES" sz="2400" dirty="0" smtClean="0"/>
              <a:t>	</a:t>
            </a:r>
          </a:p>
          <a:p>
            <a:r>
              <a:rPr lang="es-ES" sz="2400" dirty="0" smtClean="0"/>
              <a:t>Este último inciso otorga amplias facultades al administrador provisional, e indirectamente con ello al MINEDUC, limitando la autonomía de las IES.</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11</a:t>
            </a:fld>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4) Otras intromisiones del MINEDUC</a:t>
            </a:r>
            <a:endParaRPr lang="es-CL" sz="3600" b="1" dirty="0"/>
          </a:p>
        </p:txBody>
      </p:sp>
      <p:sp>
        <p:nvSpPr>
          <p:cNvPr id="3" name="2 Marcador de contenido"/>
          <p:cNvSpPr>
            <a:spLocks noGrp="1"/>
          </p:cNvSpPr>
          <p:nvPr>
            <p:ph idx="1"/>
          </p:nvPr>
        </p:nvSpPr>
        <p:spPr>
          <a:xfrm>
            <a:off x="251520" y="1484784"/>
            <a:ext cx="8568952" cy="4896544"/>
          </a:xfrm>
        </p:spPr>
        <p:txBody>
          <a:bodyPr>
            <a:noAutofit/>
          </a:bodyPr>
          <a:lstStyle/>
          <a:p>
            <a:pPr algn="ctr">
              <a:buNone/>
            </a:pPr>
            <a:r>
              <a:rPr lang="es-ES" sz="2000" b="1" i="1" dirty="0" smtClean="0"/>
              <a:t>Artículo 18°:</a:t>
            </a:r>
            <a:r>
              <a:rPr lang="es-ES" sz="2000" i="1" dirty="0" smtClean="0"/>
              <a:t> “…si el MINEDUC determina que las circunstancias que dieron origen a la medida de administración provisional son imputables, en todo o parte, a algunas de las personas señaladas en el inciso primero del artículo 11 de esta ley, </a:t>
            </a:r>
            <a:r>
              <a:rPr lang="es-ES" sz="2000" b="1" i="1" dirty="0" smtClean="0"/>
              <a:t>podrá declarar en la misma resolución la inhabilidad de éstas para continuar ejerciendo en aquélla los cargos, calidades o funciones de que se trate</a:t>
            </a:r>
            <a:r>
              <a:rPr lang="es-ES" sz="2000" i="1" dirty="0" smtClean="0"/>
              <a:t>”.</a:t>
            </a:r>
            <a:r>
              <a:rPr lang="x-none" sz="2000" i="1" smtClean="0"/>
              <a:t> </a:t>
            </a:r>
            <a:endParaRPr lang="es-ES" sz="2000" i="1" dirty="0" smtClean="0"/>
          </a:p>
          <a:p>
            <a:pPr algn="just">
              <a:buNone/>
            </a:pPr>
            <a:r>
              <a:rPr lang="es-ES" sz="2400" dirty="0" smtClean="0"/>
              <a:t>	</a:t>
            </a:r>
          </a:p>
          <a:p>
            <a:r>
              <a:rPr lang="es-ES" sz="2400" dirty="0" smtClean="0"/>
              <a:t>El MINEDUC podría también inhabilitar de forma completamente discrecional a autoridades de la IES investigada.</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12</a:t>
            </a:fld>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4) Otras intromisiones del MINEDUC</a:t>
            </a:r>
            <a:endParaRPr lang="es-CL" sz="3600" b="1" dirty="0"/>
          </a:p>
        </p:txBody>
      </p:sp>
      <p:sp>
        <p:nvSpPr>
          <p:cNvPr id="3" name="2 Marcador de contenido"/>
          <p:cNvSpPr>
            <a:spLocks noGrp="1"/>
          </p:cNvSpPr>
          <p:nvPr>
            <p:ph idx="1"/>
          </p:nvPr>
        </p:nvSpPr>
        <p:spPr>
          <a:xfrm>
            <a:off x="251520" y="1412776"/>
            <a:ext cx="8568952" cy="4968552"/>
          </a:xfrm>
        </p:spPr>
        <p:txBody>
          <a:bodyPr>
            <a:noAutofit/>
          </a:bodyPr>
          <a:lstStyle/>
          <a:p>
            <a:pPr algn="ctr">
              <a:buNone/>
            </a:pPr>
            <a:r>
              <a:rPr lang="es-ES" sz="2000" b="1" i="1" dirty="0" smtClean="0"/>
              <a:t>Artículo 19°: </a:t>
            </a:r>
            <a:r>
              <a:rPr lang="es-ES" sz="2000" i="1" dirty="0" smtClean="0"/>
              <a:t>…“Sin perjuicio de lo anterior, el administrador provisional podrá en cualquier momento durante su gestión, informar al MINEDUC respecto de la inviabilidad de subsanar los problemas o deficiencias que originaron su designación para que éste adopte las medidas que corresponda. </a:t>
            </a:r>
            <a:r>
              <a:rPr lang="es-ES" sz="2000" b="1" i="1" dirty="0" smtClean="0"/>
              <a:t>El MINEDUC podrá, si lo estima pertinente, dar inicio al procedimiento de revocación del reconocimiento oficial </a:t>
            </a:r>
            <a:r>
              <a:rPr lang="es-ES" sz="2000" i="1" dirty="0" smtClean="0"/>
              <a:t>de la institución de educación superior.”</a:t>
            </a:r>
            <a:r>
              <a:rPr lang="x-none" sz="2000" i="1" smtClean="0"/>
              <a:t> </a:t>
            </a:r>
            <a:endParaRPr lang="es-ES" sz="2000" i="1" dirty="0" smtClean="0"/>
          </a:p>
          <a:p>
            <a:pPr algn="just">
              <a:buNone/>
            </a:pPr>
            <a:r>
              <a:rPr lang="es-ES" sz="2400" dirty="0" smtClean="0"/>
              <a:t>	</a:t>
            </a:r>
          </a:p>
          <a:p>
            <a:r>
              <a:rPr lang="es-ES" sz="2400" dirty="0" smtClean="0"/>
              <a:t>Con esto, el MINEDUC podrá comenzar la revocación del reconocimiento oficial de forma completamente discrecional (“cuando lo estime conveniente”).</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13</a:t>
            </a:fld>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5) Administrador de Cierre</a:t>
            </a:r>
            <a:endParaRPr lang="es-CL" sz="3600" b="1" dirty="0"/>
          </a:p>
        </p:txBody>
      </p:sp>
      <p:sp>
        <p:nvSpPr>
          <p:cNvPr id="3" name="2 Marcador de contenido"/>
          <p:cNvSpPr>
            <a:spLocks noGrp="1"/>
          </p:cNvSpPr>
          <p:nvPr>
            <p:ph idx="1"/>
          </p:nvPr>
        </p:nvSpPr>
        <p:spPr>
          <a:xfrm>
            <a:off x="251520" y="1340768"/>
            <a:ext cx="8568952" cy="5040560"/>
          </a:xfrm>
        </p:spPr>
        <p:txBody>
          <a:bodyPr>
            <a:noAutofit/>
          </a:bodyPr>
          <a:lstStyle/>
          <a:p>
            <a:pPr algn="ctr">
              <a:buNone/>
            </a:pPr>
            <a:r>
              <a:rPr lang="es-ES" sz="2000" b="1" i="1" dirty="0" smtClean="0"/>
              <a:t>Artículo 20°: </a:t>
            </a:r>
            <a:r>
              <a:rPr lang="es-ES" sz="2000" i="1" dirty="0" smtClean="0"/>
              <a:t>“El MINEDUC siempre deberá designar un administrador de cierre cuando se decrete la revocación del reconocimiento oficial de una institución de educación superior, conforme a los artículos 64, 74 y 81 del decreto con fuerza de ley Nº 2, quien deberá cumplir con los mismos requisitos y condiciones a que se refieren los artículos 6°y 7°de la presente ley, pudiendo ejercer las mismas facultades previstas respecto del administrador provisional, sin perjuicio de aquéllas que se indicarán en los artículos siguientes”</a:t>
            </a:r>
            <a:r>
              <a:rPr lang="x-none" sz="2000" i="1" smtClean="0"/>
              <a:t> </a:t>
            </a:r>
            <a:r>
              <a:rPr lang="es-CL" sz="2000" i="1" dirty="0" smtClean="0"/>
              <a:t>.</a:t>
            </a:r>
            <a:endParaRPr lang="es-ES" sz="2000" i="1" dirty="0" smtClean="0"/>
          </a:p>
          <a:p>
            <a:pPr algn="just">
              <a:buNone/>
            </a:pPr>
            <a:r>
              <a:rPr lang="es-ES" sz="2400" dirty="0" smtClean="0"/>
              <a:t>	</a:t>
            </a:r>
          </a:p>
          <a:p>
            <a:r>
              <a:rPr lang="es-ES" sz="2400" dirty="0" smtClean="0"/>
              <a:t>Al igual que en el caso del administrador provisional, es el MINEDUC quien, sin contrapeso alguno, debe nombrar a un administrador de cierre.</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14</a:t>
            </a:fld>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6) Administrador Provisional educación escolar</a:t>
            </a:r>
            <a:endParaRPr lang="es-CL" sz="3600" b="1" dirty="0"/>
          </a:p>
        </p:txBody>
      </p:sp>
      <p:sp>
        <p:nvSpPr>
          <p:cNvPr id="3" name="2 Marcador de contenido"/>
          <p:cNvSpPr>
            <a:spLocks noGrp="1"/>
          </p:cNvSpPr>
          <p:nvPr>
            <p:ph idx="1"/>
          </p:nvPr>
        </p:nvSpPr>
        <p:spPr>
          <a:xfrm>
            <a:off x="251520" y="1484784"/>
            <a:ext cx="8568952" cy="4896544"/>
          </a:xfrm>
        </p:spPr>
        <p:txBody>
          <a:bodyPr>
            <a:noAutofit/>
          </a:bodyPr>
          <a:lstStyle/>
          <a:p>
            <a:pPr algn="ctr">
              <a:buNone/>
            </a:pPr>
            <a:r>
              <a:rPr lang="es-ES" sz="2000" b="1" i="1" dirty="0" smtClean="0"/>
              <a:t>Artículo 28°: </a:t>
            </a:r>
            <a:r>
              <a:rPr lang="es-ES" sz="2000" i="1" dirty="0" smtClean="0"/>
              <a:t>“5) </a:t>
            </a:r>
            <a:r>
              <a:rPr lang="es-ES" sz="2000" i="1" dirty="0" err="1" smtClean="0"/>
              <a:t>Agrégase</a:t>
            </a:r>
            <a:r>
              <a:rPr lang="es-ES" sz="2000" i="1" dirty="0" smtClean="0"/>
              <a:t> el siguiente artículo 97 bis nuevo:</a:t>
            </a:r>
          </a:p>
          <a:p>
            <a:pPr algn="ctr">
              <a:spcAft>
                <a:spcPts val="600"/>
              </a:spcAft>
              <a:buNone/>
            </a:pPr>
            <a:r>
              <a:rPr lang="es-ES" sz="2000" i="1" dirty="0" smtClean="0"/>
              <a:t>		Artículo 97 bis.- Sin perjuicio de lo dispuesto en el artículo anterior, cuando no sea posible el nombramiento de un administrador provisional incluido en el registro, </a:t>
            </a:r>
            <a:r>
              <a:rPr lang="es-ES" sz="2000" b="1" i="1" dirty="0" smtClean="0"/>
              <a:t>el Superintendente de Educación podrá</a:t>
            </a:r>
            <a:r>
              <a:rPr lang="es-ES" sz="2000" i="1" dirty="0" smtClean="0"/>
              <a:t>, mediante resolución fundada, en los casos establecidos en el artículo 89 de esta ley, </a:t>
            </a:r>
            <a:r>
              <a:rPr lang="es-ES" sz="2000" b="1" i="1" dirty="0" smtClean="0"/>
              <a:t>designar a un funcionario de su dependencia</a:t>
            </a:r>
            <a:r>
              <a:rPr lang="es-ES" sz="2000" i="1" dirty="0" smtClean="0"/>
              <a:t> para que administre un establecimiento educacional y arbitre las medidas que permitan mantener su funcionamiento normal, que aseguren la continuidad del servicio educacional y el derecho a la educación de los y las estudiantes”.</a:t>
            </a:r>
          </a:p>
          <a:p>
            <a:pPr algn="just">
              <a:buNone/>
            </a:pPr>
            <a:r>
              <a:rPr lang="es-ES" sz="2400" dirty="0" smtClean="0"/>
              <a:t>	</a:t>
            </a:r>
          </a:p>
          <a:p>
            <a:r>
              <a:rPr lang="es-ES" sz="2400" dirty="0" smtClean="0"/>
              <a:t>Se le permitiría al Superintendente de educación nombrar a un funcionario de su confianza como AP, generando discrecionalidad al proceso.</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15</a:t>
            </a:fld>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3501008"/>
            <a:ext cx="8784976" cy="1470025"/>
          </a:xfrm>
        </p:spPr>
        <p:txBody>
          <a:bodyPr>
            <a:noAutofit/>
          </a:bodyPr>
          <a:lstStyle/>
          <a:p>
            <a:r>
              <a:rPr lang="es-MX" sz="2800" b="1" dirty="0" smtClean="0"/>
              <a:t>PL que </a:t>
            </a:r>
            <a:r>
              <a:rPr lang="es-MX" sz="2800" b="1" dirty="0"/>
              <a:t>c</a:t>
            </a:r>
            <a:r>
              <a:rPr lang="es-MX" sz="2800" b="1" dirty="0" smtClean="0"/>
              <a:t>rea </a:t>
            </a:r>
            <a:r>
              <a:rPr lang="pt-BR" sz="2800" b="1" dirty="0" err="1" smtClean="0"/>
              <a:t>el</a:t>
            </a:r>
            <a:r>
              <a:rPr lang="pt-BR" sz="2800" b="1" dirty="0" smtClean="0"/>
              <a:t> Administrador Provisional y Administrador de </a:t>
            </a:r>
            <a:r>
              <a:rPr lang="pt-BR" sz="2800" b="1" dirty="0" err="1" smtClean="0"/>
              <a:t>Cierre</a:t>
            </a:r>
            <a:r>
              <a:rPr lang="pt-BR" sz="2800" b="1" dirty="0" smtClean="0"/>
              <a:t> </a:t>
            </a:r>
            <a:r>
              <a:rPr lang="pt-BR" sz="2800" b="1" dirty="0"/>
              <a:t>de </a:t>
            </a:r>
            <a:r>
              <a:rPr lang="pt-BR" sz="2800" b="1" dirty="0" smtClean="0"/>
              <a:t>IES </a:t>
            </a:r>
            <a:r>
              <a:rPr lang="pt-BR" sz="2800" b="1" dirty="0"/>
              <a:t>y </a:t>
            </a:r>
            <a:r>
              <a:rPr lang="pt-BR" sz="2800" b="1" dirty="0" err="1" smtClean="0"/>
              <a:t>establece</a:t>
            </a:r>
            <a:r>
              <a:rPr lang="pt-BR" sz="2800" b="1" dirty="0" smtClean="0"/>
              <a:t> </a:t>
            </a:r>
            <a:r>
              <a:rPr lang="pt-BR" sz="2800" b="1" dirty="0" err="1"/>
              <a:t>r</a:t>
            </a:r>
            <a:r>
              <a:rPr lang="pt-BR" sz="2800" b="1" dirty="0" err="1" smtClean="0"/>
              <a:t>egulaciones</a:t>
            </a:r>
            <a:r>
              <a:rPr lang="pt-BR" sz="2800" b="1" dirty="0" smtClean="0"/>
              <a:t> </a:t>
            </a:r>
            <a:r>
              <a:rPr lang="pt-BR" sz="2800" b="1" dirty="0" err="1"/>
              <a:t>en</a:t>
            </a:r>
            <a:r>
              <a:rPr lang="pt-BR" sz="2800" b="1" dirty="0"/>
              <a:t> </a:t>
            </a:r>
            <a:r>
              <a:rPr lang="pt-BR" sz="2800" b="1" dirty="0" err="1"/>
              <a:t>m</a:t>
            </a:r>
            <a:r>
              <a:rPr lang="pt-BR" sz="2800" b="1" dirty="0" err="1" smtClean="0"/>
              <a:t>ateria</a:t>
            </a:r>
            <a:r>
              <a:rPr lang="pt-BR" sz="2800" b="1" dirty="0" smtClean="0"/>
              <a:t> </a:t>
            </a:r>
            <a:r>
              <a:rPr lang="pt-BR" sz="2800" b="1" dirty="0"/>
              <a:t>de </a:t>
            </a:r>
            <a:r>
              <a:rPr lang="pt-BR" sz="2800" b="1" dirty="0" err="1" smtClean="0"/>
              <a:t>Adm.Provisional</a:t>
            </a:r>
            <a:r>
              <a:rPr lang="pt-BR" sz="2800" b="1" dirty="0" smtClean="0"/>
              <a:t> </a:t>
            </a:r>
            <a:r>
              <a:rPr lang="pt-BR" sz="2800" b="1" dirty="0"/>
              <a:t>de </a:t>
            </a:r>
            <a:r>
              <a:rPr lang="pt-BR" sz="2800" b="1" dirty="0" err="1"/>
              <a:t>Sostenedores</a:t>
            </a:r>
            <a:r>
              <a:rPr lang="pt-BR" sz="2800" b="1" dirty="0"/>
              <a:t> </a:t>
            </a:r>
            <a:r>
              <a:rPr lang="pt-BR" sz="2800" b="1" dirty="0" err="1" smtClean="0"/>
              <a:t>Educacionales</a:t>
            </a:r>
            <a:r>
              <a:rPr lang="pt-BR" sz="2800" b="1" dirty="0"/>
              <a:t/>
            </a:r>
            <a:br>
              <a:rPr lang="pt-BR" sz="2800" b="1" dirty="0"/>
            </a:br>
            <a:r>
              <a:rPr lang="en-US" sz="2800" dirty="0" smtClean="0"/>
              <a:t>(</a:t>
            </a:r>
            <a:r>
              <a:rPr lang="pt-BR" sz="2800" b="1" dirty="0" err="1" smtClean="0"/>
              <a:t>Boletín</a:t>
            </a:r>
            <a:r>
              <a:rPr lang="pt-BR" sz="2800" b="1" dirty="0" smtClean="0"/>
              <a:t> N° 9333-04)</a:t>
            </a:r>
            <a:r>
              <a:rPr lang="en-US" sz="2800" dirty="0"/>
              <a:t/>
            </a:r>
            <a:br>
              <a:rPr lang="en-US" sz="2800" dirty="0"/>
            </a:br>
            <a:endParaRPr lang="es-CL" sz="2800" dirty="0"/>
          </a:p>
        </p:txBody>
      </p:sp>
      <p:sp>
        <p:nvSpPr>
          <p:cNvPr id="3" name="2 Subtítulo"/>
          <p:cNvSpPr>
            <a:spLocks noGrp="1"/>
          </p:cNvSpPr>
          <p:nvPr>
            <p:ph type="subTitle" idx="1"/>
          </p:nvPr>
        </p:nvSpPr>
        <p:spPr>
          <a:xfrm>
            <a:off x="1285852" y="5373216"/>
            <a:ext cx="6400800" cy="781040"/>
          </a:xfrm>
        </p:spPr>
        <p:txBody>
          <a:bodyPr>
            <a:noAutofit/>
          </a:bodyPr>
          <a:lstStyle/>
          <a:p>
            <a:r>
              <a:rPr lang="es-CL" sz="2000" dirty="0" smtClean="0"/>
              <a:t>María Paz Arzola – Alejandra </a:t>
            </a:r>
            <a:r>
              <a:rPr lang="es-CL" sz="2000" dirty="0" err="1" smtClean="0"/>
              <a:t>Candia</a:t>
            </a:r>
            <a:endParaRPr lang="es-CL" sz="2000" dirty="0" smtClean="0"/>
          </a:p>
          <a:p>
            <a:r>
              <a:rPr lang="es-CL" sz="2000" smtClean="0"/>
              <a:t>12 de </a:t>
            </a:r>
            <a:r>
              <a:rPr lang="es-CL" sz="2000" dirty="0" smtClean="0"/>
              <a:t>mayo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7758138" cy="1143000"/>
          </a:xfrm>
        </p:spPr>
        <p:txBody>
          <a:bodyPr>
            <a:noAutofit/>
          </a:bodyPr>
          <a:lstStyle/>
          <a:p>
            <a:r>
              <a:rPr lang="es-CL" sz="3600" b="1" dirty="0" smtClean="0"/>
              <a:t>COMENTARIOS GENERALES</a:t>
            </a:r>
            <a:endParaRPr lang="es-CL" sz="3600" b="1" dirty="0"/>
          </a:p>
        </p:txBody>
      </p:sp>
      <p:sp>
        <p:nvSpPr>
          <p:cNvPr id="3" name="2 Marcador de contenido"/>
          <p:cNvSpPr>
            <a:spLocks noGrp="1"/>
          </p:cNvSpPr>
          <p:nvPr>
            <p:ph idx="1"/>
          </p:nvPr>
        </p:nvSpPr>
        <p:spPr>
          <a:xfrm>
            <a:off x="251520" y="1124745"/>
            <a:ext cx="8712968" cy="4608512"/>
          </a:xfrm>
        </p:spPr>
        <p:txBody>
          <a:bodyPr>
            <a:noAutofit/>
          </a:bodyPr>
          <a:lstStyle/>
          <a:p>
            <a:pPr>
              <a:spcAft>
                <a:spcPts val="600"/>
              </a:spcAft>
            </a:pPr>
            <a:r>
              <a:rPr lang="es-MX" sz="2400" dirty="0" smtClean="0"/>
              <a:t>En principio apoyamos la creación de una entidad fiscalizadora, pues hoy </a:t>
            </a:r>
            <a:r>
              <a:rPr lang="es-MX" sz="2400" dirty="0"/>
              <a:t>el </a:t>
            </a:r>
            <a:r>
              <a:rPr lang="es-MX" sz="2400" dirty="0" smtClean="0"/>
              <a:t>MINEDUC sólo tiene </a:t>
            </a:r>
            <a:r>
              <a:rPr lang="es-MX" sz="2400" dirty="0"/>
              <a:t>potestad </a:t>
            </a:r>
            <a:r>
              <a:rPr lang="es-MX" sz="2400" dirty="0" smtClean="0"/>
              <a:t>sancionatoria para quitar </a:t>
            </a:r>
            <a:r>
              <a:rPr lang="es-MX" sz="2400" dirty="0"/>
              <a:t>la personalidad jurídica de </a:t>
            </a:r>
            <a:r>
              <a:rPr lang="es-MX" sz="2400" dirty="0" smtClean="0"/>
              <a:t>una IES.</a:t>
            </a:r>
          </a:p>
          <a:p>
            <a:pPr>
              <a:spcAft>
                <a:spcPts val="600"/>
              </a:spcAft>
            </a:pPr>
            <a:r>
              <a:rPr lang="es-MX" sz="2400" dirty="0" smtClean="0"/>
              <a:t>Sin embargo, este </a:t>
            </a:r>
            <a:r>
              <a:rPr lang="es-MX" sz="2400" dirty="0"/>
              <a:t>proyecto entrega facultades </a:t>
            </a:r>
            <a:r>
              <a:rPr lang="es-MX" sz="2400" b="1" dirty="0"/>
              <a:t>amplias y discrecionales </a:t>
            </a:r>
            <a:r>
              <a:rPr lang="es-MX" sz="2400" dirty="0"/>
              <a:t>al MINEDUC para intervenir las IES, sin solucionar el problema de fondo que existe en el sistema de educación superior, en materia de credibilidad y confianza</a:t>
            </a:r>
            <a:r>
              <a:rPr lang="es-MX" sz="2400" dirty="0" smtClean="0"/>
              <a:t>.</a:t>
            </a:r>
          </a:p>
          <a:p>
            <a:pPr>
              <a:spcAft>
                <a:spcPts val="600"/>
              </a:spcAft>
            </a:pPr>
            <a:r>
              <a:rPr lang="es-ES_tradnl" sz="2400" dirty="0"/>
              <a:t>El administrador provisional al ser nombrado </a:t>
            </a:r>
            <a:r>
              <a:rPr lang="es-ES_tradnl" sz="2400" dirty="0" smtClean="0"/>
              <a:t>y removido por </a:t>
            </a:r>
            <a:r>
              <a:rPr lang="es-ES_tradnl" sz="2400" dirty="0"/>
              <a:t>el </a:t>
            </a:r>
            <a:r>
              <a:rPr lang="es-ES_tradnl" sz="2400" dirty="0" smtClean="0"/>
              <a:t>Ministro, se </a:t>
            </a:r>
            <a:r>
              <a:rPr lang="es-ES_tradnl" sz="2400" dirty="0"/>
              <a:t>convierte en un funcionario de exclusiva confianza del </a:t>
            </a:r>
            <a:r>
              <a:rPr lang="es-ES_tradnl" sz="2400" dirty="0" smtClean="0"/>
              <a:t>MINEDUC, lo que atenta </a:t>
            </a:r>
            <a:r>
              <a:rPr lang="es-ES_tradnl" sz="2400" dirty="0"/>
              <a:t>contra la autonomía universitaria</a:t>
            </a:r>
            <a:r>
              <a:rPr lang="es-ES_tradnl" sz="2400" dirty="0" smtClean="0"/>
              <a:t>.</a:t>
            </a:r>
          </a:p>
          <a:p>
            <a:pPr>
              <a:spcAft>
                <a:spcPts val="600"/>
              </a:spcAft>
            </a:pPr>
            <a:r>
              <a:rPr lang="es-ES_tradnl" sz="2400" dirty="0" smtClean="0"/>
              <a:t>La función fiscalizadora debiese estar en manos de una </a:t>
            </a:r>
            <a:r>
              <a:rPr lang="es-ES_tradnl" sz="2400" b="1" dirty="0" smtClean="0"/>
              <a:t>Superintendencia de Educación Superior</a:t>
            </a:r>
            <a:r>
              <a:rPr lang="es-ES_tradnl" sz="2400" dirty="0" smtClean="0"/>
              <a:t>, no en manos del MINEDUC. </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2</a:t>
            </a:fld>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752"/>
            <a:ext cx="7758138" cy="1143000"/>
          </a:xfrm>
        </p:spPr>
        <p:txBody>
          <a:bodyPr>
            <a:noAutofit/>
          </a:bodyPr>
          <a:lstStyle/>
          <a:p>
            <a:r>
              <a:rPr lang="es-CL" sz="3600" b="1" dirty="0" smtClean="0"/>
              <a:t>COMENTARIOS GENERALES</a:t>
            </a:r>
            <a:endParaRPr lang="es-CL" sz="3600" b="1" dirty="0"/>
          </a:p>
        </p:txBody>
      </p:sp>
      <p:sp>
        <p:nvSpPr>
          <p:cNvPr id="3" name="2 Marcador de contenido"/>
          <p:cNvSpPr>
            <a:spLocks noGrp="1"/>
          </p:cNvSpPr>
          <p:nvPr>
            <p:ph idx="1"/>
          </p:nvPr>
        </p:nvSpPr>
        <p:spPr>
          <a:xfrm>
            <a:off x="323528" y="1207293"/>
            <a:ext cx="8568952" cy="4525963"/>
          </a:xfrm>
        </p:spPr>
        <p:txBody>
          <a:bodyPr>
            <a:noAutofit/>
          </a:bodyPr>
          <a:lstStyle/>
          <a:p>
            <a:pPr>
              <a:spcAft>
                <a:spcPts val="600"/>
              </a:spcAft>
            </a:pPr>
            <a:r>
              <a:rPr lang="es-ES_tradnl" sz="2400" dirty="0" smtClean="0"/>
              <a:t>El MINEDUC pasa a ser juez y parte en esta materia, pues se le obliga a denunciar,</a:t>
            </a:r>
            <a:r>
              <a:rPr lang="es-ES" sz="2400" dirty="0" smtClean="0"/>
              <a:t> investigar y determinar las medidas que las IES deben adoptar. </a:t>
            </a:r>
            <a:endParaRPr lang="es-ES_tradnl" sz="2400" dirty="0" smtClean="0"/>
          </a:p>
          <a:p>
            <a:pPr>
              <a:spcAft>
                <a:spcPts val="600"/>
              </a:spcAft>
            </a:pPr>
            <a:r>
              <a:rPr lang="es-ES_tradnl" sz="2400" dirty="0" smtClean="0"/>
              <a:t>Sólo hay cierto contrapeso del Consejo Nacional de Educación en la decisión de designación de un administrador provisional (artículo 5º). Todo lo demás queda al arbitrio del MINEDUC. </a:t>
            </a:r>
          </a:p>
          <a:p>
            <a:pPr>
              <a:spcAft>
                <a:spcPts val="600"/>
              </a:spcAft>
            </a:pPr>
            <a:r>
              <a:rPr lang="es-ES_tradnl" sz="2400" dirty="0" smtClean="0"/>
              <a:t>Se obliga al MINEDUC a abrir investigaciones preliminares en casos demasiado amplios, lo que además de atentar contra la autonomía universitaria, lo expone a ser acusado de no cumplimiento de sus funciones en casos de naturaleza extremadamente subjetiva.</a:t>
            </a:r>
            <a:endParaRPr lang="en-US" sz="2400" dirty="0"/>
          </a:p>
          <a:p>
            <a:pPr>
              <a:spcAft>
                <a:spcPts val="600"/>
              </a:spcAft>
            </a:pPr>
            <a:endParaRPr lang="es-MX" sz="2400" dirty="0"/>
          </a:p>
          <a:p>
            <a:pPr>
              <a:spcAft>
                <a:spcPts val="600"/>
              </a:spcAft>
            </a:pPr>
            <a:endParaRPr lang="es-CL" sz="2400" dirty="0" smtClean="0"/>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3</a:t>
            </a:fld>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2313" y="2495553"/>
            <a:ext cx="7772400" cy="1362075"/>
          </a:xfrm>
        </p:spPr>
        <p:txBody>
          <a:bodyPr>
            <a:normAutofit/>
          </a:bodyPr>
          <a:lstStyle/>
          <a:p>
            <a:pPr algn="ctr"/>
            <a:r>
              <a:rPr lang="es-CL" dirty="0" smtClean="0"/>
              <a:t>Comentarios específicos</a:t>
            </a:r>
            <a:endParaRPr lang="es-CL" dirty="0"/>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4</a:t>
            </a:fld>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1) Investigación preliminar</a:t>
            </a:r>
            <a:endParaRPr lang="es-CL" sz="3600" b="1" dirty="0"/>
          </a:p>
        </p:txBody>
      </p:sp>
      <p:sp>
        <p:nvSpPr>
          <p:cNvPr id="3" name="2 Marcador de contenido"/>
          <p:cNvSpPr>
            <a:spLocks noGrp="1"/>
          </p:cNvSpPr>
          <p:nvPr>
            <p:ph idx="1"/>
          </p:nvPr>
        </p:nvSpPr>
        <p:spPr>
          <a:xfrm>
            <a:off x="251520" y="1340768"/>
            <a:ext cx="8568952" cy="5040560"/>
          </a:xfrm>
        </p:spPr>
        <p:txBody>
          <a:bodyPr>
            <a:noAutofit/>
          </a:bodyPr>
          <a:lstStyle/>
          <a:p>
            <a:pPr marL="0" indent="0" algn="ctr">
              <a:spcAft>
                <a:spcPts val="600"/>
              </a:spcAft>
              <a:buNone/>
            </a:pPr>
            <a:endParaRPr lang="es-MX" sz="2000" u="sng" dirty="0" smtClean="0"/>
          </a:p>
          <a:p>
            <a:pPr marL="0" indent="0" algn="ctr">
              <a:spcAft>
                <a:spcPts val="600"/>
              </a:spcAft>
              <a:buNone/>
            </a:pPr>
            <a:r>
              <a:rPr lang="es-MX" sz="2000" b="1" dirty="0" smtClean="0"/>
              <a:t>Art. 3°:</a:t>
            </a:r>
            <a:r>
              <a:rPr lang="es-MX" sz="2000" dirty="0" smtClean="0"/>
              <a:t> El MINEDUC </a:t>
            </a:r>
            <a:r>
              <a:rPr lang="es-MX" sz="2000" i="1" dirty="0" smtClean="0"/>
              <a:t>“dará </a:t>
            </a:r>
            <a:r>
              <a:rPr lang="es-MX" sz="2000" i="1" dirty="0"/>
              <a:t>inicio a un período de investigación preliminar, en aquellos casos </a:t>
            </a:r>
            <a:r>
              <a:rPr lang="es-MX" sz="2000" i="1" dirty="0" smtClean="0"/>
              <a:t>en que (…) </a:t>
            </a:r>
            <a:r>
              <a:rPr lang="es-MX" sz="2000" b="1" i="1" dirty="0"/>
              <a:t>tome conocimiento </a:t>
            </a:r>
            <a:r>
              <a:rPr lang="es-MX" sz="2000" i="1" dirty="0"/>
              <a:t>de hechos que afecten seriamente la viabilidad administrativa y/o financiera de </a:t>
            </a:r>
            <a:r>
              <a:rPr lang="es-MX" sz="2000" i="1" dirty="0" smtClean="0"/>
              <a:t>las IES</a:t>
            </a:r>
            <a:r>
              <a:rPr lang="es-MX" sz="2000" i="1" dirty="0"/>
              <a:t>; o el </a:t>
            </a:r>
            <a:r>
              <a:rPr lang="es-MX" sz="2000" b="1" i="1" dirty="0"/>
              <a:t>cumplimiento de los compromisos académicos asumidos por </a:t>
            </a:r>
            <a:r>
              <a:rPr lang="es-MX" sz="2000" b="1" i="1" dirty="0" smtClean="0"/>
              <a:t>ella</a:t>
            </a:r>
            <a:r>
              <a:rPr lang="es-MX" sz="2000" i="1" dirty="0"/>
              <a:t>; o que puedan significar infracciones a sus estatutos o escritura </a:t>
            </a:r>
            <a:r>
              <a:rPr lang="es-MX" sz="2000" i="1" dirty="0" smtClean="0"/>
              <a:t>social, </a:t>
            </a:r>
            <a:r>
              <a:rPr lang="es-MX" sz="2000" i="1" dirty="0"/>
              <a:t>en especial aquellas derivadas de su naturaleza </a:t>
            </a:r>
            <a:r>
              <a:rPr lang="es-MX" sz="2000" i="1" dirty="0" smtClean="0"/>
              <a:t>jurídica”</a:t>
            </a:r>
            <a:r>
              <a:rPr lang="es-CL" sz="2000" dirty="0"/>
              <a:t>.</a:t>
            </a:r>
            <a:endParaRPr lang="es-CL" sz="2000" dirty="0" smtClean="0"/>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5</a:t>
            </a:fld>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268760"/>
            <a:ext cx="8568952" cy="5040560"/>
          </a:xfrm>
        </p:spPr>
        <p:txBody>
          <a:bodyPr>
            <a:noAutofit/>
          </a:bodyPr>
          <a:lstStyle/>
          <a:p>
            <a:pPr>
              <a:spcAft>
                <a:spcPts val="600"/>
              </a:spcAft>
            </a:pPr>
            <a:r>
              <a:rPr lang="es-MX" sz="2400" dirty="0" smtClean="0"/>
              <a:t>Con esto, se </a:t>
            </a:r>
            <a:r>
              <a:rPr lang="es-MX" sz="2400" dirty="0"/>
              <a:t>está otorgando una amplia </a:t>
            </a:r>
            <a:r>
              <a:rPr lang="es-MX" sz="2400" dirty="0" smtClean="0"/>
              <a:t>facultad al MINEDUC, </a:t>
            </a:r>
            <a:r>
              <a:rPr lang="es-MX" sz="2400" dirty="0"/>
              <a:t>gatillada por condiciones en extremo genéricas</a:t>
            </a:r>
            <a:r>
              <a:rPr lang="es-MX" sz="2400" dirty="0" smtClean="0"/>
              <a:t>. </a:t>
            </a:r>
            <a:endParaRPr lang="es-CL" sz="2400" dirty="0"/>
          </a:p>
          <a:p>
            <a:pPr>
              <a:spcAft>
                <a:spcPts val="600"/>
              </a:spcAft>
            </a:pPr>
            <a:r>
              <a:rPr lang="es-MX" sz="2400" dirty="0" smtClean="0"/>
              <a:t>La </a:t>
            </a:r>
            <a:r>
              <a:rPr lang="es-MX" sz="2400" dirty="0"/>
              <a:t>investigación preliminar la iniciará un órgano sin independencia </a:t>
            </a:r>
            <a:r>
              <a:rPr lang="es-MX" sz="2400" dirty="0" smtClean="0"/>
              <a:t>política </a:t>
            </a:r>
            <a:r>
              <a:rPr lang="es-MX" sz="2400" dirty="0"/>
              <a:t>y sin ningún tipo de contrapeso, lo que da cuenta de una intervención estatal contraria a la autonomía universitaria garantizada en la </a:t>
            </a:r>
            <a:r>
              <a:rPr lang="es-MX" sz="2400" dirty="0" smtClean="0"/>
              <a:t>Constitución.</a:t>
            </a:r>
          </a:p>
          <a:p>
            <a:pPr>
              <a:spcAft>
                <a:spcPts val="600"/>
              </a:spcAft>
            </a:pPr>
            <a:r>
              <a:rPr lang="es-MX" sz="2400" dirty="0" smtClean="0"/>
              <a:t>El </a:t>
            </a:r>
            <a:r>
              <a:rPr lang="es-MX" sz="2400" dirty="0"/>
              <a:t>articulado es vago e indeterminado, ya que no se aclara qué se entiende por “viabilidad académica</a:t>
            </a:r>
            <a:r>
              <a:rPr lang="es-MX" sz="2400" dirty="0" smtClean="0"/>
              <a:t>” </a:t>
            </a:r>
            <a:r>
              <a:rPr lang="es-MX" sz="2400" dirty="0"/>
              <a:t>ni por “cumplimiento de compromisos académicos</a:t>
            </a:r>
            <a:r>
              <a:rPr lang="es-MX" sz="2400" dirty="0" smtClean="0"/>
              <a:t>”.</a:t>
            </a:r>
          </a:p>
          <a:p>
            <a:pPr>
              <a:spcAft>
                <a:spcPts val="600"/>
              </a:spcAft>
            </a:pPr>
            <a:r>
              <a:rPr lang="es-MX" sz="2400" dirty="0" smtClean="0"/>
              <a:t>En suma, </a:t>
            </a:r>
            <a:r>
              <a:rPr lang="es-MX" sz="2400" b="1" u="sng" dirty="0" smtClean="0"/>
              <a:t>obliga</a:t>
            </a:r>
            <a:r>
              <a:rPr lang="es-MX" sz="2400" dirty="0" smtClean="0"/>
              <a:t> al MINEDUC a iniciar una investigación preliminar incluso en situaciones que comprenden el ámbito de acción de quienes deben velar por la calidad de las IES. </a:t>
            </a:r>
            <a:endParaRPr lang="es-CL" sz="2400" dirty="0" smtClean="0"/>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6</a:t>
            </a:fld>
            <a:endParaRPr lang="es-ES" dirty="0"/>
          </a:p>
        </p:txBody>
      </p:sp>
      <p:sp>
        <p:nvSpPr>
          <p:cNvPr id="5" name="1 Título"/>
          <p:cNvSpPr>
            <a:spLocks noGrp="1"/>
          </p:cNvSpPr>
          <p:nvPr>
            <p:ph type="title"/>
          </p:nvPr>
        </p:nvSpPr>
        <p:spPr>
          <a:xfrm>
            <a:off x="72008" y="116632"/>
            <a:ext cx="8316416" cy="1143000"/>
          </a:xfrm>
        </p:spPr>
        <p:txBody>
          <a:bodyPr>
            <a:noAutofit/>
          </a:bodyPr>
          <a:lstStyle/>
          <a:p>
            <a:r>
              <a:rPr lang="es-CL" sz="3600" b="1" dirty="0" smtClean="0"/>
              <a:t>1) Investigación preliminar</a:t>
            </a:r>
            <a:endParaRPr lang="es-CL" sz="36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2) Nombramiento del Administrador Provisional</a:t>
            </a:r>
            <a:endParaRPr lang="es-CL" sz="3600" b="1" dirty="0"/>
          </a:p>
        </p:txBody>
      </p:sp>
      <p:sp>
        <p:nvSpPr>
          <p:cNvPr id="3" name="2 Marcador de contenido"/>
          <p:cNvSpPr>
            <a:spLocks noGrp="1"/>
          </p:cNvSpPr>
          <p:nvPr>
            <p:ph idx="1"/>
          </p:nvPr>
        </p:nvSpPr>
        <p:spPr>
          <a:xfrm>
            <a:off x="251520" y="1484784"/>
            <a:ext cx="8568952" cy="4896544"/>
          </a:xfrm>
        </p:spPr>
        <p:txBody>
          <a:bodyPr>
            <a:noAutofit/>
          </a:bodyPr>
          <a:lstStyle/>
          <a:p>
            <a:pPr algn="ctr">
              <a:spcAft>
                <a:spcPts val="600"/>
              </a:spcAft>
              <a:buNone/>
            </a:pPr>
            <a:r>
              <a:rPr lang="es-ES" sz="2000" b="1" i="1" dirty="0" smtClean="0"/>
              <a:t>Artículo 5°: “</a:t>
            </a:r>
            <a:r>
              <a:rPr lang="es-ES" sz="2000" i="1" dirty="0" smtClean="0"/>
              <a:t>Por medio de resolución fundada, y previo acuerdo del CNED (…), el MINEDUC podrá adoptar la medida de designación de un administrador provisional, para el desempeño específico de las funciones contempladas en la presente ley. Una vez adoptada dicha medida, </a:t>
            </a:r>
            <a:r>
              <a:rPr lang="es-ES" sz="2000" b="1" i="1" dirty="0" smtClean="0"/>
              <a:t>el MINEDUC nombrará a un administrador provisional</a:t>
            </a:r>
            <a:r>
              <a:rPr lang="es-ES" sz="2000" i="1" dirty="0" smtClean="0"/>
              <a:t>.”</a:t>
            </a:r>
          </a:p>
          <a:p>
            <a:pPr algn="just">
              <a:spcAft>
                <a:spcPts val="600"/>
              </a:spcAft>
              <a:buNone/>
            </a:pPr>
            <a:endParaRPr lang="es-ES" sz="2400" dirty="0" smtClean="0"/>
          </a:p>
          <a:p>
            <a:pPr>
              <a:spcAft>
                <a:spcPts val="600"/>
              </a:spcAft>
            </a:pPr>
            <a:r>
              <a:rPr lang="es-ES" sz="2400" dirty="0" smtClean="0"/>
              <a:t>El MINEDUC es el encargado de nombrar, sin contrapeso alguno, el administrador provisional, lo cual constituye otro ejemplo de intervención del Estado.</a:t>
            </a:r>
          </a:p>
          <a:p>
            <a:pPr>
              <a:spcAft>
                <a:spcPts val="600"/>
              </a:spcAft>
            </a:pPr>
            <a:r>
              <a:rPr lang="es-ES" sz="2400" dirty="0" smtClean="0"/>
              <a:t>No se establece un registro público dónde se inscriban los potenciales administradores, ni tampoco se contempla una revisión del cumplimiento de requisitos luego de ciertos años.</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7</a:t>
            </a:fld>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2) Nombramiento del Administrador Provisional</a:t>
            </a:r>
            <a:endParaRPr lang="es-CL" sz="3600" b="1" dirty="0"/>
          </a:p>
        </p:txBody>
      </p:sp>
      <p:sp>
        <p:nvSpPr>
          <p:cNvPr id="3" name="2 Marcador de contenido"/>
          <p:cNvSpPr>
            <a:spLocks noGrp="1"/>
          </p:cNvSpPr>
          <p:nvPr>
            <p:ph idx="1"/>
          </p:nvPr>
        </p:nvSpPr>
        <p:spPr>
          <a:xfrm>
            <a:off x="251520" y="1700808"/>
            <a:ext cx="8568952" cy="4680520"/>
          </a:xfrm>
        </p:spPr>
        <p:txBody>
          <a:bodyPr>
            <a:noAutofit/>
          </a:bodyPr>
          <a:lstStyle/>
          <a:p>
            <a:pPr algn="ctr">
              <a:buNone/>
            </a:pPr>
            <a:r>
              <a:rPr lang="es-ES" sz="2000" b="1" i="1" dirty="0" smtClean="0"/>
              <a:t>Artículo 8°: “Sin perjuicio de lo dispuesto en el artículo 3° </a:t>
            </a:r>
            <a:r>
              <a:rPr lang="es-ES" sz="2000" i="1" dirty="0" smtClean="0"/>
              <a:t>de la presente ley, se podrá nombrar un administrador provisional, además, en los siguientes casos: (…) </a:t>
            </a:r>
          </a:p>
          <a:p>
            <a:pPr algn="ctr">
              <a:buNone/>
            </a:pPr>
            <a:r>
              <a:rPr lang="es-ES" sz="2000" i="1" dirty="0" smtClean="0"/>
              <a:t>a) </a:t>
            </a:r>
            <a:r>
              <a:rPr lang="es-CL" sz="2000" i="1" dirty="0" smtClean="0"/>
              <a:t>Cuando </a:t>
            </a:r>
            <a:r>
              <a:rPr lang="es-CL" sz="2000" b="1" i="1" dirty="0" smtClean="0"/>
              <a:t>por cualquier motivo se encuentre en riesgo</a:t>
            </a:r>
            <a:r>
              <a:rPr lang="es-CL" sz="2000" i="1" dirty="0" smtClean="0"/>
              <a:t> el cumplimiento de los compromisos académicos asumidos por la institución de educación superior con sus  estudiantes y/o su viabilidad administrativa o financiera. (…) </a:t>
            </a:r>
            <a:endParaRPr lang="es-ES" sz="2000" i="1" dirty="0" smtClean="0"/>
          </a:p>
          <a:p>
            <a:pPr algn="just">
              <a:buNone/>
            </a:pPr>
            <a:endParaRPr lang="es-ES" sz="2400" dirty="0" smtClean="0"/>
          </a:p>
          <a:p>
            <a:r>
              <a:rPr lang="es-ES" sz="2400" dirty="0" smtClean="0"/>
              <a:t>Este artículo faculta al MINEDUC a nombrar a un administrador </a:t>
            </a:r>
            <a:r>
              <a:rPr lang="es-ES" sz="2400" smtClean="0"/>
              <a:t>provisional incluso </a:t>
            </a:r>
            <a:r>
              <a:rPr lang="es-ES" sz="2400" dirty="0" smtClean="0"/>
              <a:t>sin investigación preliminar, bajo “cualquier” motivo (demasiado amplio). </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8</a:t>
            </a:fld>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008" y="197768"/>
            <a:ext cx="8316416" cy="1143000"/>
          </a:xfrm>
        </p:spPr>
        <p:txBody>
          <a:bodyPr>
            <a:noAutofit/>
          </a:bodyPr>
          <a:lstStyle/>
          <a:p>
            <a:r>
              <a:rPr lang="es-CL" sz="3600" b="1" dirty="0" smtClean="0"/>
              <a:t>3) Funciones y gestión del Administrador Provisional</a:t>
            </a:r>
            <a:endParaRPr lang="es-CL" sz="3600" b="1" dirty="0"/>
          </a:p>
        </p:txBody>
      </p:sp>
      <p:sp>
        <p:nvSpPr>
          <p:cNvPr id="3" name="2 Marcador de contenido"/>
          <p:cNvSpPr>
            <a:spLocks noGrp="1"/>
          </p:cNvSpPr>
          <p:nvPr>
            <p:ph idx="1"/>
          </p:nvPr>
        </p:nvSpPr>
        <p:spPr>
          <a:xfrm>
            <a:off x="251520" y="1340768"/>
            <a:ext cx="8568952" cy="5040560"/>
          </a:xfrm>
        </p:spPr>
        <p:txBody>
          <a:bodyPr>
            <a:noAutofit/>
          </a:bodyPr>
          <a:lstStyle/>
          <a:p>
            <a:pPr algn="ctr">
              <a:spcAft>
                <a:spcPts val="600"/>
              </a:spcAft>
              <a:buNone/>
            </a:pPr>
            <a:r>
              <a:rPr lang="es-ES" sz="2000" b="1" i="1" dirty="0" smtClean="0"/>
              <a:t>Artículo 9°: </a:t>
            </a:r>
            <a:r>
              <a:rPr lang="es-ES" sz="2000" i="1" dirty="0" smtClean="0"/>
              <a:t>“…deberá presentar… un </a:t>
            </a:r>
            <a:r>
              <a:rPr lang="es-ES" sz="2000" b="1" i="1" dirty="0" smtClean="0"/>
              <a:t>plan de administración provisional </a:t>
            </a:r>
            <a:r>
              <a:rPr lang="es-ES" sz="2000" i="1" dirty="0" smtClean="0"/>
              <a:t>tendiente a garantizar la adecuada gestión de la institución de educación superior afectada por la medida, </a:t>
            </a:r>
            <a:r>
              <a:rPr lang="es-ES" sz="2000" b="1" i="1" dirty="0" smtClean="0"/>
              <a:t>el que deberá ser aprobado por el MINEDUC</a:t>
            </a:r>
            <a:r>
              <a:rPr lang="es-ES" sz="2000" i="1" dirty="0" smtClean="0"/>
              <a:t>” (…)</a:t>
            </a:r>
            <a:r>
              <a:rPr lang="x-none" sz="2000" i="1" smtClean="0"/>
              <a:t> </a:t>
            </a:r>
            <a:endParaRPr lang="es-ES" sz="2000" i="1" dirty="0" smtClean="0"/>
          </a:p>
          <a:p>
            <a:pPr algn="ctr">
              <a:spcAft>
                <a:spcPts val="600"/>
              </a:spcAft>
              <a:buNone/>
            </a:pPr>
            <a:r>
              <a:rPr lang="es-ES" sz="2000" i="1" dirty="0" smtClean="0"/>
              <a:t>“… el MINEDUC </a:t>
            </a:r>
            <a:r>
              <a:rPr lang="es-ES" sz="2000" b="1" i="1" dirty="0" smtClean="0"/>
              <a:t>podrá solicitar cuando lo estime pertinente, informes parciales</a:t>
            </a:r>
            <a:r>
              <a:rPr lang="es-ES" sz="2000" i="1" dirty="0" smtClean="0"/>
              <a:t> del estado de avance de la gestión desempeñada por el administrador provisional”</a:t>
            </a:r>
            <a:r>
              <a:rPr lang="es-CL" sz="2000" dirty="0" smtClean="0"/>
              <a:t>.</a:t>
            </a:r>
            <a:endParaRPr lang="es-ES" sz="2000" i="1" dirty="0" smtClean="0"/>
          </a:p>
          <a:p>
            <a:pPr>
              <a:spcAft>
                <a:spcPts val="600"/>
              </a:spcAft>
            </a:pPr>
            <a:r>
              <a:rPr lang="es-ES" sz="2400" dirty="0" smtClean="0"/>
              <a:t>Se obliga al MINEDUC a aprobar el plan de trabajo presentado por el administrador provisional, lo que le resta autonomía e independencia a su labor. Así, el MINEDUC no sólo nombra, sino que determina el plan de trabajo del administrador provisional.  </a:t>
            </a:r>
          </a:p>
          <a:p>
            <a:pPr>
              <a:spcAft>
                <a:spcPts val="600"/>
              </a:spcAft>
            </a:pPr>
            <a:r>
              <a:rPr lang="es-ES" sz="2400" dirty="0" smtClean="0"/>
              <a:t>Asimismo, el MINEDUC puede “intervenir” en la gestión que realiza el administrador provisional. </a:t>
            </a:r>
          </a:p>
        </p:txBody>
      </p:sp>
      <p:sp>
        <p:nvSpPr>
          <p:cNvPr id="4" name="3 Marcador de número de diapositiva"/>
          <p:cNvSpPr>
            <a:spLocks noGrp="1"/>
          </p:cNvSpPr>
          <p:nvPr>
            <p:ph type="sldNum" sz="quarter" idx="12"/>
          </p:nvPr>
        </p:nvSpPr>
        <p:spPr/>
        <p:txBody>
          <a:bodyPr/>
          <a:lstStyle/>
          <a:p>
            <a:fld id="{081DA412-31F5-466B-A57B-D13466D4A896}" type="slidenum">
              <a:rPr lang="es-ES" smtClean="0"/>
              <a:pPr/>
              <a:t>9</a:t>
            </a:fld>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uevas ideas LyD MPArzola 29 may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Nuevas ideas LyD MPArzola 29 mayo</Template>
  <TotalTime>745</TotalTime>
  <Words>1128</Words>
  <Application>Microsoft Office PowerPoint</Application>
  <PresentationFormat>Presentación en pantalla (4:3)</PresentationFormat>
  <Paragraphs>79</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Nuevas ideas LyD MPArzola 29 mayo</vt:lpstr>
      <vt:lpstr>PL que crea el Administrador Provisional y Administrador de Cierre de IES y establece regulaciones en materia de Adm.Provisional de Sostenedores Educacionales (Boletín N° 9333-04) </vt:lpstr>
      <vt:lpstr>COMENTARIOS GENERALES</vt:lpstr>
      <vt:lpstr>COMENTARIOS GENERALES</vt:lpstr>
      <vt:lpstr>Comentarios específicos</vt:lpstr>
      <vt:lpstr>1) Investigación preliminar</vt:lpstr>
      <vt:lpstr>1) Investigación preliminar</vt:lpstr>
      <vt:lpstr>2) Nombramiento del Administrador Provisional</vt:lpstr>
      <vt:lpstr>2) Nombramiento del Administrador Provisional</vt:lpstr>
      <vt:lpstr>3) Funciones y gestión del Administrador Provisional</vt:lpstr>
      <vt:lpstr>3) Funciones y gestión del Administrador Provisional</vt:lpstr>
      <vt:lpstr>3) Funciones y gestión del Administrador Provisional</vt:lpstr>
      <vt:lpstr>4) Otras intromisiones del MINEDUC</vt:lpstr>
      <vt:lpstr>4) Otras intromisiones del MINEDUC</vt:lpstr>
      <vt:lpstr>5) Administrador de Cierre</vt:lpstr>
      <vt:lpstr>6) Administrador Provisional educación escolar</vt:lpstr>
      <vt:lpstr>PL que crea el Administrador Provisional y Administrador de Cierre de IES y establece regulaciones en materia de Adm.Provisional de Sostenedores Educacionales (Boletín N° 9333-04)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Ideas Nuevas LyD</dc:title>
  <dc:creator>María Paz Arzola</dc:creator>
  <cp:lastModifiedBy>Francisca Lobos</cp:lastModifiedBy>
  <cp:revision>111</cp:revision>
  <dcterms:created xsi:type="dcterms:W3CDTF">2014-04-23T20:36:36Z</dcterms:created>
  <dcterms:modified xsi:type="dcterms:W3CDTF">2014-05-12T19:23:05Z</dcterms:modified>
</cp:coreProperties>
</file>