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80" r:id="rId3"/>
    <p:sldId id="296" r:id="rId4"/>
    <p:sldId id="307" r:id="rId5"/>
    <p:sldId id="308" r:id="rId6"/>
    <p:sldId id="297" r:id="rId7"/>
    <p:sldId id="302" r:id="rId8"/>
    <p:sldId id="298" r:id="rId9"/>
    <p:sldId id="309" r:id="rId10"/>
    <p:sldId id="311" r:id="rId11"/>
    <p:sldId id="310" r:id="rId12"/>
    <p:sldId id="299" r:id="rId13"/>
    <p:sldId id="312" r:id="rId14"/>
    <p:sldId id="303" r:id="rId15"/>
    <p:sldId id="306" r:id="rId16"/>
    <p:sldId id="267" r:id="rId17"/>
    <p:sldId id="304" r:id="rId18"/>
    <p:sldId id="305" r:id="rId1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63" autoAdjust="0"/>
    <p:restoredTop sz="94660"/>
  </p:normalViewPr>
  <p:slideViewPr>
    <p:cSldViewPr>
      <p:cViewPr>
        <p:scale>
          <a:sx n="82" d="100"/>
          <a:sy n="82" d="100"/>
        </p:scale>
        <p:origin x="-810" y="-53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2A7D2C-5107-4FE2-85C6-461FEF1326ED}" type="datetimeFigureOut">
              <a:rPr lang="es-CL" smtClean="0"/>
              <a:pPr/>
              <a:t>09-04-2014</a:t>
            </a:fld>
            <a:endParaRPr lang="es-CL"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L"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7C4F98-08DD-493D-9A6C-0D9F8A45E08F}" type="slidenum">
              <a:rPr lang="es-CL" smtClean="0"/>
              <a:pPr/>
              <a:t>‹Nº›</a:t>
            </a:fld>
            <a:endParaRPr lang="es-CL" dirty="0"/>
          </a:p>
        </p:txBody>
      </p:sp>
    </p:spTree>
    <p:extLst>
      <p:ext uri="{BB962C8B-B14F-4D97-AF65-F5344CB8AC3E}">
        <p14:creationId xmlns:p14="http://schemas.microsoft.com/office/powerpoint/2010/main" xmlns="" val="1368634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L" dirty="0"/>
          </a:p>
        </p:txBody>
      </p:sp>
      <p:sp>
        <p:nvSpPr>
          <p:cNvPr id="4" name="3 Marcador de número de diapositiva"/>
          <p:cNvSpPr>
            <a:spLocks noGrp="1"/>
          </p:cNvSpPr>
          <p:nvPr>
            <p:ph type="sldNum" sz="quarter" idx="10"/>
          </p:nvPr>
        </p:nvSpPr>
        <p:spPr/>
        <p:txBody>
          <a:bodyPr/>
          <a:lstStyle/>
          <a:p>
            <a:fld id="{AA7C4F98-08DD-493D-9A6C-0D9F8A45E08F}" type="slidenum">
              <a:rPr lang="es-CL" smtClean="0"/>
              <a:pPr/>
              <a:t>1</a:t>
            </a:fld>
            <a:endParaRPr lang="es-CL"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n-US" dirty="0"/>
          </a:p>
        </p:txBody>
      </p:sp>
      <p:sp>
        <p:nvSpPr>
          <p:cNvPr id="4" name="3 Marcador de número de diapositiva"/>
          <p:cNvSpPr>
            <a:spLocks noGrp="1"/>
          </p:cNvSpPr>
          <p:nvPr>
            <p:ph type="sldNum" sz="quarter" idx="10"/>
          </p:nvPr>
        </p:nvSpPr>
        <p:spPr/>
        <p:txBody>
          <a:bodyPr/>
          <a:lstStyle/>
          <a:p>
            <a:fld id="{AA7C4F98-08DD-493D-9A6C-0D9F8A45E08F}" type="slidenum">
              <a:rPr lang="es-CL" smtClean="0"/>
              <a:pPr/>
              <a:t>10</a:t>
            </a:fld>
            <a:endParaRPr lang="es-CL" dirty="0"/>
          </a:p>
        </p:txBody>
      </p:sp>
    </p:spTree>
    <p:extLst>
      <p:ext uri="{BB962C8B-B14F-4D97-AF65-F5344CB8AC3E}">
        <p14:creationId xmlns:p14="http://schemas.microsoft.com/office/powerpoint/2010/main" xmlns="" val="6111006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n-US" dirty="0"/>
          </a:p>
        </p:txBody>
      </p:sp>
      <p:sp>
        <p:nvSpPr>
          <p:cNvPr id="4" name="3 Marcador de número de diapositiva"/>
          <p:cNvSpPr>
            <a:spLocks noGrp="1"/>
          </p:cNvSpPr>
          <p:nvPr>
            <p:ph type="sldNum" sz="quarter" idx="10"/>
          </p:nvPr>
        </p:nvSpPr>
        <p:spPr/>
        <p:txBody>
          <a:bodyPr/>
          <a:lstStyle/>
          <a:p>
            <a:fld id="{AA7C4F98-08DD-493D-9A6C-0D9F8A45E08F}" type="slidenum">
              <a:rPr lang="es-CL" smtClean="0"/>
              <a:pPr/>
              <a:t>11</a:t>
            </a:fld>
            <a:endParaRPr lang="es-CL" dirty="0"/>
          </a:p>
        </p:txBody>
      </p:sp>
    </p:spTree>
    <p:extLst>
      <p:ext uri="{BB962C8B-B14F-4D97-AF65-F5344CB8AC3E}">
        <p14:creationId xmlns:p14="http://schemas.microsoft.com/office/powerpoint/2010/main" xmlns="" val="6111006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n-US" dirty="0"/>
          </a:p>
        </p:txBody>
      </p:sp>
      <p:sp>
        <p:nvSpPr>
          <p:cNvPr id="4" name="3 Marcador de número de diapositiva"/>
          <p:cNvSpPr>
            <a:spLocks noGrp="1"/>
          </p:cNvSpPr>
          <p:nvPr>
            <p:ph type="sldNum" sz="quarter" idx="10"/>
          </p:nvPr>
        </p:nvSpPr>
        <p:spPr/>
        <p:txBody>
          <a:bodyPr/>
          <a:lstStyle/>
          <a:p>
            <a:fld id="{AA7C4F98-08DD-493D-9A6C-0D9F8A45E08F}" type="slidenum">
              <a:rPr lang="es-CL" smtClean="0"/>
              <a:pPr/>
              <a:t>12</a:t>
            </a:fld>
            <a:endParaRPr lang="es-CL" dirty="0"/>
          </a:p>
        </p:txBody>
      </p:sp>
    </p:spTree>
    <p:extLst>
      <p:ext uri="{BB962C8B-B14F-4D97-AF65-F5344CB8AC3E}">
        <p14:creationId xmlns:p14="http://schemas.microsoft.com/office/powerpoint/2010/main" xmlns="" val="6111006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n-US" dirty="0"/>
          </a:p>
        </p:txBody>
      </p:sp>
      <p:sp>
        <p:nvSpPr>
          <p:cNvPr id="4" name="3 Marcador de número de diapositiva"/>
          <p:cNvSpPr>
            <a:spLocks noGrp="1"/>
          </p:cNvSpPr>
          <p:nvPr>
            <p:ph type="sldNum" sz="quarter" idx="10"/>
          </p:nvPr>
        </p:nvSpPr>
        <p:spPr/>
        <p:txBody>
          <a:bodyPr/>
          <a:lstStyle/>
          <a:p>
            <a:fld id="{AA7C4F98-08DD-493D-9A6C-0D9F8A45E08F}" type="slidenum">
              <a:rPr lang="es-CL" smtClean="0"/>
              <a:pPr/>
              <a:t>13</a:t>
            </a:fld>
            <a:endParaRPr lang="es-CL" dirty="0"/>
          </a:p>
        </p:txBody>
      </p:sp>
    </p:spTree>
    <p:extLst>
      <p:ext uri="{BB962C8B-B14F-4D97-AF65-F5344CB8AC3E}">
        <p14:creationId xmlns:p14="http://schemas.microsoft.com/office/powerpoint/2010/main" xmlns="" val="6111006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n-US" dirty="0"/>
          </a:p>
        </p:txBody>
      </p:sp>
      <p:sp>
        <p:nvSpPr>
          <p:cNvPr id="4" name="3 Marcador de número de diapositiva"/>
          <p:cNvSpPr>
            <a:spLocks noGrp="1"/>
          </p:cNvSpPr>
          <p:nvPr>
            <p:ph type="sldNum" sz="quarter" idx="10"/>
          </p:nvPr>
        </p:nvSpPr>
        <p:spPr/>
        <p:txBody>
          <a:bodyPr/>
          <a:lstStyle/>
          <a:p>
            <a:fld id="{AA7C4F98-08DD-493D-9A6C-0D9F8A45E08F}" type="slidenum">
              <a:rPr lang="es-CL" smtClean="0"/>
              <a:pPr/>
              <a:t>14</a:t>
            </a:fld>
            <a:endParaRPr lang="es-CL" dirty="0"/>
          </a:p>
        </p:txBody>
      </p:sp>
    </p:spTree>
    <p:extLst>
      <p:ext uri="{BB962C8B-B14F-4D97-AF65-F5344CB8AC3E}">
        <p14:creationId xmlns:p14="http://schemas.microsoft.com/office/powerpoint/2010/main" xmlns="" val="6111006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n-US" dirty="0"/>
          </a:p>
        </p:txBody>
      </p:sp>
      <p:sp>
        <p:nvSpPr>
          <p:cNvPr id="4" name="3 Marcador de número de diapositiva"/>
          <p:cNvSpPr>
            <a:spLocks noGrp="1"/>
          </p:cNvSpPr>
          <p:nvPr>
            <p:ph type="sldNum" sz="quarter" idx="10"/>
          </p:nvPr>
        </p:nvSpPr>
        <p:spPr/>
        <p:txBody>
          <a:bodyPr/>
          <a:lstStyle/>
          <a:p>
            <a:fld id="{AA7C4F98-08DD-493D-9A6C-0D9F8A45E08F}" type="slidenum">
              <a:rPr lang="es-CL" smtClean="0"/>
              <a:pPr/>
              <a:t>15</a:t>
            </a:fld>
            <a:endParaRPr lang="es-CL" dirty="0"/>
          </a:p>
        </p:txBody>
      </p:sp>
    </p:spTree>
    <p:extLst>
      <p:ext uri="{BB962C8B-B14F-4D97-AF65-F5344CB8AC3E}">
        <p14:creationId xmlns:p14="http://schemas.microsoft.com/office/powerpoint/2010/main" xmlns="" val="6111006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n-US" dirty="0"/>
          </a:p>
        </p:txBody>
      </p:sp>
      <p:sp>
        <p:nvSpPr>
          <p:cNvPr id="4" name="3 Marcador de número de diapositiva"/>
          <p:cNvSpPr>
            <a:spLocks noGrp="1"/>
          </p:cNvSpPr>
          <p:nvPr>
            <p:ph type="sldNum" sz="quarter" idx="10"/>
          </p:nvPr>
        </p:nvSpPr>
        <p:spPr/>
        <p:txBody>
          <a:bodyPr/>
          <a:lstStyle/>
          <a:p>
            <a:fld id="{AA7C4F98-08DD-493D-9A6C-0D9F8A45E08F}" type="slidenum">
              <a:rPr lang="es-CL" smtClean="0"/>
              <a:pPr/>
              <a:t>16</a:t>
            </a:fld>
            <a:endParaRPr lang="es-CL" dirty="0"/>
          </a:p>
        </p:txBody>
      </p:sp>
    </p:spTree>
    <p:extLst>
      <p:ext uri="{BB962C8B-B14F-4D97-AF65-F5344CB8AC3E}">
        <p14:creationId xmlns:p14="http://schemas.microsoft.com/office/powerpoint/2010/main" xmlns="" val="36561943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n-US" dirty="0"/>
          </a:p>
        </p:txBody>
      </p:sp>
      <p:sp>
        <p:nvSpPr>
          <p:cNvPr id="4" name="3 Marcador de número de diapositiva"/>
          <p:cNvSpPr>
            <a:spLocks noGrp="1"/>
          </p:cNvSpPr>
          <p:nvPr>
            <p:ph type="sldNum" sz="quarter" idx="10"/>
          </p:nvPr>
        </p:nvSpPr>
        <p:spPr/>
        <p:txBody>
          <a:bodyPr/>
          <a:lstStyle/>
          <a:p>
            <a:fld id="{AA7C4F98-08DD-493D-9A6C-0D9F8A45E08F}" type="slidenum">
              <a:rPr lang="es-CL" smtClean="0"/>
              <a:pPr/>
              <a:t>17</a:t>
            </a:fld>
            <a:endParaRPr lang="es-CL" dirty="0"/>
          </a:p>
        </p:txBody>
      </p:sp>
    </p:spTree>
    <p:extLst>
      <p:ext uri="{BB962C8B-B14F-4D97-AF65-F5344CB8AC3E}">
        <p14:creationId xmlns:p14="http://schemas.microsoft.com/office/powerpoint/2010/main" xmlns="" val="36561943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n-US" dirty="0"/>
          </a:p>
        </p:txBody>
      </p:sp>
      <p:sp>
        <p:nvSpPr>
          <p:cNvPr id="4" name="3 Marcador de número de diapositiva"/>
          <p:cNvSpPr>
            <a:spLocks noGrp="1"/>
          </p:cNvSpPr>
          <p:nvPr>
            <p:ph type="sldNum" sz="quarter" idx="10"/>
          </p:nvPr>
        </p:nvSpPr>
        <p:spPr/>
        <p:txBody>
          <a:bodyPr/>
          <a:lstStyle/>
          <a:p>
            <a:fld id="{AA7C4F98-08DD-493D-9A6C-0D9F8A45E08F}" type="slidenum">
              <a:rPr lang="es-CL" smtClean="0"/>
              <a:pPr/>
              <a:t>18</a:t>
            </a:fld>
            <a:endParaRPr lang="es-CL" dirty="0"/>
          </a:p>
        </p:txBody>
      </p:sp>
    </p:spTree>
    <p:extLst>
      <p:ext uri="{BB962C8B-B14F-4D97-AF65-F5344CB8AC3E}">
        <p14:creationId xmlns:p14="http://schemas.microsoft.com/office/powerpoint/2010/main" xmlns="" val="36561943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n-US" dirty="0"/>
          </a:p>
        </p:txBody>
      </p:sp>
      <p:sp>
        <p:nvSpPr>
          <p:cNvPr id="4" name="3 Marcador de número de diapositiva"/>
          <p:cNvSpPr>
            <a:spLocks noGrp="1"/>
          </p:cNvSpPr>
          <p:nvPr>
            <p:ph type="sldNum" sz="quarter" idx="10"/>
          </p:nvPr>
        </p:nvSpPr>
        <p:spPr/>
        <p:txBody>
          <a:bodyPr/>
          <a:lstStyle/>
          <a:p>
            <a:fld id="{AA7C4F98-08DD-493D-9A6C-0D9F8A45E08F}" type="slidenum">
              <a:rPr lang="es-CL" smtClean="0"/>
              <a:pPr/>
              <a:t>2</a:t>
            </a:fld>
            <a:endParaRPr lang="es-CL" dirty="0"/>
          </a:p>
        </p:txBody>
      </p:sp>
    </p:spTree>
    <p:extLst>
      <p:ext uri="{BB962C8B-B14F-4D97-AF65-F5344CB8AC3E}">
        <p14:creationId xmlns:p14="http://schemas.microsoft.com/office/powerpoint/2010/main" xmlns="" val="6111006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n-US" dirty="0"/>
          </a:p>
        </p:txBody>
      </p:sp>
      <p:sp>
        <p:nvSpPr>
          <p:cNvPr id="4" name="3 Marcador de número de diapositiva"/>
          <p:cNvSpPr>
            <a:spLocks noGrp="1"/>
          </p:cNvSpPr>
          <p:nvPr>
            <p:ph type="sldNum" sz="quarter" idx="10"/>
          </p:nvPr>
        </p:nvSpPr>
        <p:spPr/>
        <p:txBody>
          <a:bodyPr/>
          <a:lstStyle/>
          <a:p>
            <a:fld id="{AA7C4F98-08DD-493D-9A6C-0D9F8A45E08F}" type="slidenum">
              <a:rPr lang="es-CL" smtClean="0"/>
              <a:pPr/>
              <a:t>3</a:t>
            </a:fld>
            <a:endParaRPr lang="es-CL" dirty="0"/>
          </a:p>
        </p:txBody>
      </p:sp>
    </p:spTree>
    <p:extLst>
      <p:ext uri="{BB962C8B-B14F-4D97-AF65-F5344CB8AC3E}">
        <p14:creationId xmlns:p14="http://schemas.microsoft.com/office/powerpoint/2010/main" xmlns="" val="6111006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n-US" dirty="0"/>
          </a:p>
        </p:txBody>
      </p:sp>
      <p:sp>
        <p:nvSpPr>
          <p:cNvPr id="4" name="3 Marcador de número de diapositiva"/>
          <p:cNvSpPr>
            <a:spLocks noGrp="1"/>
          </p:cNvSpPr>
          <p:nvPr>
            <p:ph type="sldNum" sz="quarter" idx="10"/>
          </p:nvPr>
        </p:nvSpPr>
        <p:spPr/>
        <p:txBody>
          <a:bodyPr/>
          <a:lstStyle/>
          <a:p>
            <a:fld id="{AA7C4F98-08DD-493D-9A6C-0D9F8A45E08F}" type="slidenum">
              <a:rPr lang="es-CL" smtClean="0"/>
              <a:pPr/>
              <a:t>4</a:t>
            </a:fld>
            <a:endParaRPr lang="es-CL" dirty="0"/>
          </a:p>
        </p:txBody>
      </p:sp>
    </p:spTree>
    <p:extLst>
      <p:ext uri="{BB962C8B-B14F-4D97-AF65-F5344CB8AC3E}">
        <p14:creationId xmlns:p14="http://schemas.microsoft.com/office/powerpoint/2010/main" xmlns="" val="6111006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n-US" dirty="0"/>
          </a:p>
        </p:txBody>
      </p:sp>
      <p:sp>
        <p:nvSpPr>
          <p:cNvPr id="4" name="3 Marcador de número de diapositiva"/>
          <p:cNvSpPr>
            <a:spLocks noGrp="1"/>
          </p:cNvSpPr>
          <p:nvPr>
            <p:ph type="sldNum" sz="quarter" idx="10"/>
          </p:nvPr>
        </p:nvSpPr>
        <p:spPr/>
        <p:txBody>
          <a:bodyPr/>
          <a:lstStyle/>
          <a:p>
            <a:fld id="{AA7C4F98-08DD-493D-9A6C-0D9F8A45E08F}" type="slidenum">
              <a:rPr lang="es-CL" smtClean="0"/>
              <a:pPr/>
              <a:t>5</a:t>
            </a:fld>
            <a:endParaRPr lang="es-CL" dirty="0"/>
          </a:p>
        </p:txBody>
      </p:sp>
    </p:spTree>
    <p:extLst>
      <p:ext uri="{BB962C8B-B14F-4D97-AF65-F5344CB8AC3E}">
        <p14:creationId xmlns:p14="http://schemas.microsoft.com/office/powerpoint/2010/main" xmlns="" val="6111006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n-US" dirty="0"/>
          </a:p>
        </p:txBody>
      </p:sp>
      <p:sp>
        <p:nvSpPr>
          <p:cNvPr id="4" name="3 Marcador de número de diapositiva"/>
          <p:cNvSpPr>
            <a:spLocks noGrp="1"/>
          </p:cNvSpPr>
          <p:nvPr>
            <p:ph type="sldNum" sz="quarter" idx="10"/>
          </p:nvPr>
        </p:nvSpPr>
        <p:spPr/>
        <p:txBody>
          <a:bodyPr/>
          <a:lstStyle/>
          <a:p>
            <a:fld id="{AA7C4F98-08DD-493D-9A6C-0D9F8A45E08F}" type="slidenum">
              <a:rPr lang="es-CL" smtClean="0"/>
              <a:pPr/>
              <a:t>6</a:t>
            </a:fld>
            <a:endParaRPr lang="es-CL" dirty="0"/>
          </a:p>
        </p:txBody>
      </p:sp>
    </p:spTree>
    <p:extLst>
      <p:ext uri="{BB962C8B-B14F-4D97-AF65-F5344CB8AC3E}">
        <p14:creationId xmlns:p14="http://schemas.microsoft.com/office/powerpoint/2010/main" xmlns="" val="6111006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n-US" dirty="0"/>
          </a:p>
        </p:txBody>
      </p:sp>
      <p:sp>
        <p:nvSpPr>
          <p:cNvPr id="4" name="3 Marcador de número de diapositiva"/>
          <p:cNvSpPr>
            <a:spLocks noGrp="1"/>
          </p:cNvSpPr>
          <p:nvPr>
            <p:ph type="sldNum" sz="quarter" idx="10"/>
          </p:nvPr>
        </p:nvSpPr>
        <p:spPr/>
        <p:txBody>
          <a:bodyPr/>
          <a:lstStyle/>
          <a:p>
            <a:fld id="{AA7C4F98-08DD-493D-9A6C-0D9F8A45E08F}" type="slidenum">
              <a:rPr lang="es-CL" smtClean="0"/>
              <a:pPr/>
              <a:t>7</a:t>
            </a:fld>
            <a:endParaRPr lang="es-CL" dirty="0"/>
          </a:p>
        </p:txBody>
      </p:sp>
    </p:spTree>
    <p:extLst>
      <p:ext uri="{BB962C8B-B14F-4D97-AF65-F5344CB8AC3E}">
        <p14:creationId xmlns:p14="http://schemas.microsoft.com/office/powerpoint/2010/main" xmlns="" val="611100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n-US" dirty="0"/>
          </a:p>
        </p:txBody>
      </p:sp>
      <p:sp>
        <p:nvSpPr>
          <p:cNvPr id="4" name="3 Marcador de número de diapositiva"/>
          <p:cNvSpPr>
            <a:spLocks noGrp="1"/>
          </p:cNvSpPr>
          <p:nvPr>
            <p:ph type="sldNum" sz="quarter" idx="10"/>
          </p:nvPr>
        </p:nvSpPr>
        <p:spPr/>
        <p:txBody>
          <a:bodyPr/>
          <a:lstStyle/>
          <a:p>
            <a:fld id="{AA7C4F98-08DD-493D-9A6C-0D9F8A45E08F}" type="slidenum">
              <a:rPr lang="es-CL" smtClean="0"/>
              <a:pPr/>
              <a:t>8</a:t>
            </a:fld>
            <a:endParaRPr lang="es-CL" dirty="0"/>
          </a:p>
        </p:txBody>
      </p:sp>
    </p:spTree>
    <p:extLst>
      <p:ext uri="{BB962C8B-B14F-4D97-AF65-F5344CB8AC3E}">
        <p14:creationId xmlns:p14="http://schemas.microsoft.com/office/powerpoint/2010/main" xmlns="" val="6111006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n-US" dirty="0"/>
          </a:p>
        </p:txBody>
      </p:sp>
      <p:sp>
        <p:nvSpPr>
          <p:cNvPr id="4" name="3 Marcador de número de diapositiva"/>
          <p:cNvSpPr>
            <a:spLocks noGrp="1"/>
          </p:cNvSpPr>
          <p:nvPr>
            <p:ph type="sldNum" sz="quarter" idx="10"/>
          </p:nvPr>
        </p:nvSpPr>
        <p:spPr/>
        <p:txBody>
          <a:bodyPr/>
          <a:lstStyle/>
          <a:p>
            <a:fld id="{AA7C4F98-08DD-493D-9A6C-0D9F8A45E08F}" type="slidenum">
              <a:rPr lang="es-CL" smtClean="0"/>
              <a:pPr/>
              <a:t>9</a:t>
            </a:fld>
            <a:endParaRPr lang="es-CL" dirty="0"/>
          </a:p>
        </p:txBody>
      </p:sp>
    </p:spTree>
    <p:extLst>
      <p:ext uri="{BB962C8B-B14F-4D97-AF65-F5344CB8AC3E}">
        <p14:creationId xmlns:p14="http://schemas.microsoft.com/office/powerpoint/2010/main" xmlns="" val="611100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C477AD87-2030-4C2B-ABCF-1D33097527FB}" type="datetime1">
              <a:rPr lang="es-ES" smtClean="0"/>
              <a:pPr/>
              <a:t>09/04/2014</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9310422A-3A6B-43C9-B5D3-FE476F270159}" type="slidenum">
              <a:rPr lang="es-ES" smtClean="0"/>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F4462AB-4BF5-4A07-9F6D-7F35C04ADCF5}" type="datetime1">
              <a:rPr lang="es-ES" smtClean="0"/>
              <a:pPr/>
              <a:t>09/04/2014</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9310422A-3A6B-43C9-B5D3-FE476F270159}"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FF8E9D5-C7A3-4765-B345-0B93E028FE51}" type="datetime1">
              <a:rPr lang="es-ES" smtClean="0"/>
              <a:pPr/>
              <a:t>09/04/2014</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9310422A-3A6B-43C9-B5D3-FE476F270159}"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025FE98-9270-4101-87E4-74BEC418BBCE}" type="datetime1">
              <a:rPr lang="es-ES" smtClean="0"/>
              <a:pPr/>
              <a:t>09/04/2014</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9310422A-3A6B-43C9-B5D3-FE476F270159}"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2A06DEB-6AE0-488A-844A-1C31BFD6E9FC}" type="datetime1">
              <a:rPr lang="es-ES" smtClean="0"/>
              <a:pPr/>
              <a:t>09/04/2014</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9310422A-3A6B-43C9-B5D3-FE476F270159}" type="slidenum">
              <a:rPr lang="es-ES" smtClean="0"/>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5F5D08F6-E866-4B19-9305-FF717C1B498E}" type="datetime1">
              <a:rPr lang="es-ES" smtClean="0"/>
              <a:pPr/>
              <a:t>09/04/2014</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9310422A-3A6B-43C9-B5D3-FE476F270159}"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80328268-0085-4AC2-AF07-E3B9E9728B4C}" type="datetime1">
              <a:rPr lang="es-ES" smtClean="0"/>
              <a:pPr/>
              <a:t>09/04/2014</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9310422A-3A6B-43C9-B5D3-FE476F270159}" type="slidenum">
              <a:rPr lang="es-ES" smtClean="0"/>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2D94A77C-AAEB-4AC6-BEE3-1166318B4962}" type="datetime1">
              <a:rPr lang="es-ES" smtClean="0"/>
              <a:pPr/>
              <a:t>09/04/2014</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9310422A-3A6B-43C9-B5D3-FE476F270159}"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4920CF5-8B11-439E-94B8-D4BD535B58F3}" type="datetime1">
              <a:rPr lang="es-ES" smtClean="0"/>
              <a:pPr/>
              <a:t>09/04/2014</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9310422A-3A6B-43C9-B5D3-FE476F270159}"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9E69560-3A24-487F-A840-1074559C8AAD}" type="datetime1">
              <a:rPr lang="es-ES" smtClean="0"/>
              <a:pPr/>
              <a:t>09/04/2014</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9310422A-3A6B-43C9-B5D3-FE476F270159}" type="slidenum">
              <a:rPr lang="es-ES" smtClean="0"/>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0ED6987-0B6F-4E76-B4A9-4D0B9B80553D}" type="datetime1">
              <a:rPr lang="es-ES" smtClean="0"/>
              <a:pPr/>
              <a:t>09/04/2014</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9310422A-3A6B-43C9-B5D3-FE476F270159}" type="slidenum">
              <a:rPr lang="es-ES" smtClean="0"/>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B82945-F85E-4E31-9B43-54D8313FC3EF}" type="datetime1">
              <a:rPr lang="es-ES" smtClean="0"/>
              <a:pPr/>
              <a:t>09/04/2014</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10422A-3A6B-43C9-B5D3-FE476F270159}" type="slidenum">
              <a:rPr lang="es-ES" smtClean="0"/>
              <a:pPr/>
              <a:t>‹Nº›</a:t>
            </a:fld>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259632" y="3356992"/>
            <a:ext cx="6552728" cy="1800200"/>
          </a:xfrm>
        </p:spPr>
        <p:txBody>
          <a:bodyPr numCol="1">
            <a:noAutofit/>
          </a:bodyPr>
          <a:lstStyle/>
          <a:p>
            <a:pPr>
              <a:lnSpc>
                <a:spcPct val="150000"/>
              </a:lnSpc>
            </a:pPr>
            <a:r>
              <a:rPr lang="es-ES" sz="1600" dirty="0" smtClean="0">
                <a:solidFill>
                  <a:schemeClr val="bg1">
                    <a:lumMod val="50000"/>
                  </a:schemeClr>
                </a:solidFill>
              </a:rPr>
              <a:t>Natalia González</a:t>
            </a:r>
            <a:br>
              <a:rPr lang="es-ES" sz="1600" dirty="0" smtClean="0">
                <a:solidFill>
                  <a:schemeClr val="bg1">
                    <a:lumMod val="50000"/>
                  </a:schemeClr>
                </a:solidFill>
              </a:rPr>
            </a:br>
            <a:r>
              <a:rPr lang="es-ES" sz="1600" dirty="0" smtClean="0">
                <a:solidFill>
                  <a:schemeClr val="bg1">
                    <a:lumMod val="50000"/>
                  </a:schemeClr>
                </a:solidFill>
              </a:rPr>
              <a:t>Directora Programa Legislativo y Constitucional</a:t>
            </a:r>
            <a:br>
              <a:rPr lang="es-ES" sz="1600" dirty="0" smtClean="0">
                <a:solidFill>
                  <a:schemeClr val="bg1">
                    <a:lumMod val="50000"/>
                  </a:schemeClr>
                </a:solidFill>
              </a:rPr>
            </a:br>
            <a:r>
              <a:rPr lang="es-ES" sz="1600" dirty="0" smtClean="0">
                <a:solidFill>
                  <a:schemeClr val="bg1">
                    <a:lumMod val="50000"/>
                  </a:schemeClr>
                </a:solidFill>
              </a:rPr>
              <a:t>Libertad y Desarrollo</a:t>
            </a:r>
            <a:br>
              <a:rPr lang="es-ES" sz="1600" dirty="0" smtClean="0">
                <a:solidFill>
                  <a:schemeClr val="bg1">
                    <a:lumMod val="50000"/>
                  </a:schemeClr>
                </a:solidFill>
              </a:rPr>
            </a:br>
            <a:r>
              <a:rPr lang="es-ES" sz="1600" dirty="0" smtClean="0">
                <a:solidFill>
                  <a:schemeClr val="bg1">
                    <a:lumMod val="50000"/>
                  </a:schemeClr>
                </a:solidFill>
              </a:rPr>
              <a:t>Santiago, Abril 2014</a:t>
            </a:r>
            <a:endParaRPr lang="es-ES" sz="1600" dirty="0">
              <a:solidFill>
                <a:schemeClr val="bg1">
                  <a:lumMod val="50000"/>
                </a:schemeClr>
              </a:solidFill>
            </a:endParaRPr>
          </a:p>
        </p:txBody>
      </p:sp>
      <p:pic>
        <p:nvPicPr>
          <p:cNvPr id="4" name="3 Imagen" descr="Logo color en baja.jpg"/>
          <p:cNvPicPr>
            <a:picLocks noChangeAspect="1"/>
          </p:cNvPicPr>
          <p:nvPr/>
        </p:nvPicPr>
        <p:blipFill>
          <a:blip r:embed="rId3" cstate="print"/>
          <a:stretch>
            <a:fillRect/>
          </a:stretch>
        </p:blipFill>
        <p:spPr>
          <a:xfrm>
            <a:off x="3635896" y="5104680"/>
            <a:ext cx="1941960" cy="1753320"/>
          </a:xfrm>
          <a:prstGeom prst="rect">
            <a:avLst/>
          </a:prstGeom>
        </p:spPr>
      </p:pic>
      <p:sp>
        <p:nvSpPr>
          <p:cNvPr id="5" name="1 Título"/>
          <p:cNvSpPr txBox="1">
            <a:spLocks/>
          </p:cNvSpPr>
          <p:nvPr/>
        </p:nvSpPr>
        <p:spPr>
          <a:xfrm>
            <a:off x="1187624" y="548680"/>
            <a:ext cx="7056784" cy="2808312"/>
          </a:xfrm>
          <a:prstGeom prst="rect">
            <a:avLst/>
          </a:prstGeom>
        </p:spPr>
        <p:txBody>
          <a:bodyPr vert="horz" lIns="91440" tIns="45720" rIns="91440" bIns="45720" numCol="1" rtlCol="0" anchor="ctr">
            <a:noAutofit/>
          </a:bodyPr>
          <a:lstStyle/>
          <a:p>
            <a:pPr marL="0" marR="0" lvl="0" indent="0" algn="ctr" defTabSz="914400" rtl="0" eaLnBrk="1" fontAlgn="auto" latinLnBrk="0" hangingPunct="1">
              <a:spcBef>
                <a:spcPct val="0"/>
              </a:spcBef>
              <a:spcAft>
                <a:spcPts val="0"/>
              </a:spcAft>
              <a:buClrTx/>
              <a:buSzTx/>
              <a:buFontTx/>
              <a:buNone/>
              <a:tabLst/>
              <a:defRPr/>
            </a:pPr>
            <a:endParaRPr kumimoji="0" lang="es-ES" sz="2000" b="0" i="0" u="none" strike="noStrike" kern="1200" cap="none" spc="0" normalizeH="0" baseline="0" noProof="0" dirty="0">
              <a:ln>
                <a:noFill/>
              </a:ln>
              <a:solidFill>
                <a:schemeClr val="tx1"/>
              </a:solidFill>
              <a:effectLst/>
              <a:uLnTx/>
              <a:uFillTx/>
              <a:latin typeface="+mj-lt"/>
              <a:ea typeface="+mj-ea"/>
              <a:cs typeface="+mj-cs"/>
            </a:endParaRPr>
          </a:p>
        </p:txBody>
      </p:sp>
      <p:sp>
        <p:nvSpPr>
          <p:cNvPr id="6" name="5 Marcador de número de diapositiva"/>
          <p:cNvSpPr>
            <a:spLocks noGrp="1"/>
          </p:cNvSpPr>
          <p:nvPr>
            <p:ph type="sldNum" sz="quarter" idx="12"/>
          </p:nvPr>
        </p:nvSpPr>
        <p:spPr>
          <a:xfrm>
            <a:off x="8748464" y="6492875"/>
            <a:ext cx="395536" cy="365125"/>
          </a:xfrm>
        </p:spPr>
        <p:txBody>
          <a:bodyPr/>
          <a:lstStyle/>
          <a:p>
            <a:fld id="{9310422A-3A6B-43C9-B5D3-FE476F270159}" type="slidenum">
              <a:rPr lang="es-ES" smtClean="0"/>
              <a:pPr/>
              <a:t>1</a:t>
            </a:fld>
            <a:endParaRPr lang="es-ES" dirty="0"/>
          </a:p>
        </p:txBody>
      </p:sp>
      <p:sp>
        <p:nvSpPr>
          <p:cNvPr id="5121" name="Rectangle 1"/>
          <p:cNvSpPr>
            <a:spLocks noChangeArrowheads="1"/>
          </p:cNvSpPr>
          <p:nvPr/>
        </p:nvSpPr>
        <p:spPr bwMode="auto">
          <a:xfrm>
            <a:off x="0" y="1632263"/>
            <a:ext cx="9144000" cy="11387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CL" sz="3600" b="1" u="none" strike="noStrike" cap="none" normalizeH="0" dirty="0" smtClean="0">
                <a:ln>
                  <a:noFill/>
                </a:ln>
                <a:solidFill>
                  <a:schemeClr val="accent1"/>
                </a:solidFill>
                <a:effectLst/>
                <a:latin typeface="Calibri" pitchFamily="34" charset="0"/>
                <a:ea typeface="Calibri" pitchFamily="34" charset="0"/>
                <a:cs typeface="Times New Roman" pitchFamily="18" charset="0"/>
              </a:rPr>
              <a:t>REFORMA TRIBUTARIA</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ES" sz="3200" b="1"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1143000"/>
          </a:xfrm>
        </p:spPr>
        <p:txBody>
          <a:bodyPr>
            <a:noAutofit/>
          </a:bodyPr>
          <a:lstStyle/>
          <a:p>
            <a:pPr marL="514350" lvl="0" indent="-514350">
              <a:spcBef>
                <a:spcPct val="20000"/>
              </a:spcBef>
            </a:pPr>
            <a:r>
              <a:rPr lang="es-ES" sz="2800" b="1" dirty="0" smtClean="0">
                <a:solidFill>
                  <a:schemeClr val="accent1"/>
                </a:solidFill>
                <a:ea typeface="+mn-ea"/>
                <a:cs typeface="+mn-cs"/>
              </a:rPr>
              <a:t>REFORMA TRIBUTARIA</a:t>
            </a:r>
            <a:endParaRPr lang="es-CL" sz="2800" b="1" dirty="0" smtClean="0">
              <a:solidFill>
                <a:schemeClr val="accent1"/>
              </a:solidFill>
              <a:ea typeface="+mn-ea"/>
              <a:cs typeface="+mn-cs"/>
            </a:endParaRPr>
          </a:p>
        </p:txBody>
      </p:sp>
      <p:sp>
        <p:nvSpPr>
          <p:cNvPr id="3" name="2 Marcador de contenido"/>
          <p:cNvSpPr>
            <a:spLocks noGrp="1"/>
          </p:cNvSpPr>
          <p:nvPr>
            <p:ph idx="1"/>
          </p:nvPr>
        </p:nvSpPr>
        <p:spPr>
          <a:xfrm>
            <a:off x="467544" y="764704"/>
            <a:ext cx="8229600" cy="5328592"/>
          </a:xfrm>
        </p:spPr>
        <p:txBody>
          <a:bodyPr>
            <a:noAutofit/>
          </a:bodyPr>
          <a:lstStyle/>
          <a:p>
            <a:pPr marL="0" indent="0" algn="just" defTabSz="452438">
              <a:buNone/>
            </a:pPr>
            <a:endParaRPr lang="es-CL" sz="1800" dirty="0" smtClean="0"/>
          </a:p>
          <a:p>
            <a:pPr marL="0" indent="0" algn="just" defTabSz="452438">
              <a:spcBef>
                <a:spcPts val="0"/>
              </a:spcBef>
            </a:pPr>
            <a:r>
              <a:rPr lang="es-CL" sz="1800" b="1" dirty="0" smtClean="0"/>
              <a:t>	</a:t>
            </a:r>
            <a:r>
              <a:rPr lang="es-CL" sz="2000" b="1" dirty="0" smtClean="0">
                <a:solidFill>
                  <a:schemeClr val="accent3">
                    <a:lumMod val="75000"/>
                  </a:schemeClr>
                </a:solidFill>
              </a:rPr>
              <a:t>CAMBIO DE ENFOQUE Y MAYORES FACULTADES AL SII</a:t>
            </a:r>
          </a:p>
          <a:p>
            <a:pPr marL="0" indent="0" algn="just" defTabSz="452438">
              <a:spcBef>
                <a:spcPts val="0"/>
              </a:spcBef>
            </a:pPr>
            <a:endParaRPr lang="es-CL" sz="1800" b="1" dirty="0" smtClean="0"/>
          </a:p>
          <a:p>
            <a:pPr marL="895350" indent="-895350" algn="just" defTabSz="452438">
              <a:buFont typeface="Wingdings" pitchFamily="2" charset="2"/>
              <a:buChar char="Ø"/>
            </a:pPr>
            <a:r>
              <a:rPr lang="es-CL" sz="1800" b="1" dirty="0" smtClean="0"/>
              <a:t>Problemas de la norma planteada para Chile</a:t>
            </a:r>
          </a:p>
          <a:p>
            <a:pPr marL="895350" indent="-442913" algn="just" defTabSz="452438">
              <a:buNone/>
            </a:pPr>
            <a:endParaRPr lang="es-CL" sz="1800" b="1" dirty="0" smtClean="0"/>
          </a:p>
          <a:p>
            <a:pPr lvl="0" algn="just"/>
            <a:r>
              <a:rPr lang="es-CL" sz="1800" b="1" i="1" dirty="0" smtClean="0"/>
              <a:t>La amplitud con que se define la “ventaja tributaria” es otro tema que llama a reflexión</a:t>
            </a:r>
            <a:r>
              <a:rPr lang="es-CL" sz="1800" dirty="0" smtClean="0"/>
              <a:t>. ¿</a:t>
            </a:r>
            <a:r>
              <a:rPr lang="es-CL" sz="1800" b="1" i="1" dirty="0" smtClean="0"/>
              <a:t>Estamos hablando de una ventaja presente o futura</a:t>
            </a:r>
            <a:r>
              <a:rPr lang="es-CL" sz="1800" dirty="0" smtClean="0"/>
              <a:t>?</a:t>
            </a:r>
            <a:r>
              <a:rPr lang="es-ES" sz="1800" dirty="0" smtClean="0"/>
              <a:t> Por ejemplo, resultado la creación de una pérdida que previsiblemente pretenderá ser compensada por el contribuyente en un ejercicio fiscal futuro. ¿Y hacia atrás? ¿Plazos de prescripción? </a:t>
            </a:r>
          </a:p>
          <a:p>
            <a:pPr lvl="0" algn="just">
              <a:buNone/>
            </a:pPr>
            <a:endParaRPr lang="es-ES" sz="1800" dirty="0" smtClean="0"/>
          </a:p>
          <a:p>
            <a:pPr algn="just"/>
            <a:r>
              <a:rPr lang="es-ES" sz="1800" b="1" i="1" dirty="0" smtClean="0"/>
              <a:t>Con la doctrina del propósito comercial o business purpose se intenta adoptar una visión objetiva, que prescinda de la voluntad del sujeto de obtener un ahorro tributario </a:t>
            </a:r>
            <a:r>
              <a:rPr lang="es-ES" sz="1800" dirty="0" smtClean="0"/>
              <a:t>(responsabilidad objetiva, pues el elemento subjetivo pareciera no interesar a la norma propuesta, no es constitutivo de la norma, no se exige culpa). La jurisprudencia española en este punto nuevamente no ha sido pacífica</a:t>
            </a:r>
          </a:p>
          <a:p>
            <a:endParaRPr lang="es-MX" sz="1800" dirty="0" smtClean="0"/>
          </a:p>
        </p:txBody>
      </p:sp>
      <p:sp>
        <p:nvSpPr>
          <p:cNvPr id="6" name="5 Marcador de número de diapositiva"/>
          <p:cNvSpPr>
            <a:spLocks noGrp="1"/>
          </p:cNvSpPr>
          <p:nvPr>
            <p:ph type="sldNum" sz="quarter" idx="12"/>
          </p:nvPr>
        </p:nvSpPr>
        <p:spPr>
          <a:xfrm>
            <a:off x="8244408" y="0"/>
            <a:ext cx="899592" cy="764705"/>
          </a:xfrm>
        </p:spPr>
        <p:txBody>
          <a:bodyPr/>
          <a:lstStyle/>
          <a:p>
            <a:fld id="{9310422A-3A6B-43C9-B5D3-FE476F270159}" type="slidenum">
              <a:rPr lang="es-ES" smtClean="0"/>
              <a:pPr/>
              <a:t>10</a:t>
            </a:fld>
            <a:endParaRPr lang="es-ES" dirty="0"/>
          </a:p>
        </p:txBody>
      </p:sp>
      <p:pic>
        <p:nvPicPr>
          <p:cNvPr id="8" name="7 Imagen" descr="Logo color en baja.jpg"/>
          <p:cNvPicPr>
            <a:picLocks noChangeAspect="1"/>
          </p:cNvPicPr>
          <p:nvPr/>
        </p:nvPicPr>
        <p:blipFill>
          <a:blip r:embed="rId3" cstate="print"/>
          <a:stretch>
            <a:fillRect/>
          </a:stretch>
        </p:blipFill>
        <p:spPr>
          <a:xfrm>
            <a:off x="0" y="0"/>
            <a:ext cx="899592" cy="76966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ox(in)">
                                      <p:cBhvr>
                                        <p:cTn id="13" dur="1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ox(in)">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box(in)">
                                      <p:cBhvr>
                                        <p:cTn id="23" dur="10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box(in)">
                                      <p:cBhvr>
                                        <p:cTn id="28"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1143000"/>
          </a:xfrm>
        </p:spPr>
        <p:txBody>
          <a:bodyPr>
            <a:noAutofit/>
          </a:bodyPr>
          <a:lstStyle/>
          <a:p>
            <a:pPr marL="514350" lvl="0" indent="-514350">
              <a:spcBef>
                <a:spcPct val="20000"/>
              </a:spcBef>
            </a:pPr>
            <a:r>
              <a:rPr lang="es-ES" sz="2800" b="1" dirty="0" smtClean="0">
                <a:solidFill>
                  <a:schemeClr val="accent1"/>
                </a:solidFill>
                <a:ea typeface="+mn-ea"/>
                <a:cs typeface="+mn-cs"/>
              </a:rPr>
              <a:t>REFORMA TRIBUTARIA</a:t>
            </a:r>
            <a:endParaRPr lang="es-CL" sz="2800" b="1" dirty="0" smtClean="0">
              <a:solidFill>
                <a:schemeClr val="accent1"/>
              </a:solidFill>
              <a:ea typeface="+mn-ea"/>
              <a:cs typeface="+mn-cs"/>
            </a:endParaRPr>
          </a:p>
        </p:txBody>
      </p:sp>
      <p:sp>
        <p:nvSpPr>
          <p:cNvPr id="3" name="2 Marcador de contenido"/>
          <p:cNvSpPr>
            <a:spLocks noGrp="1"/>
          </p:cNvSpPr>
          <p:nvPr>
            <p:ph idx="1"/>
          </p:nvPr>
        </p:nvSpPr>
        <p:spPr>
          <a:xfrm>
            <a:off x="539552" y="908720"/>
            <a:ext cx="8229600" cy="5328592"/>
          </a:xfrm>
        </p:spPr>
        <p:txBody>
          <a:bodyPr>
            <a:noAutofit/>
          </a:bodyPr>
          <a:lstStyle/>
          <a:p>
            <a:pPr marL="0" indent="0" algn="just" defTabSz="452438">
              <a:buNone/>
            </a:pPr>
            <a:endParaRPr lang="es-CL" sz="1800" dirty="0" smtClean="0"/>
          </a:p>
          <a:p>
            <a:pPr marL="0" indent="0" algn="just" defTabSz="452438">
              <a:spcBef>
                <a:spcPts val="0"/>
              </a:spcBef>
            </a:pPr>
            <a:r>
              <a:rPr lang="es-CL" sz="1800" b="1" dirty="0" smtClean="0"/>
              <a:t>	</a:t>
            </a:r>
            <a:r>
              <a:rPr lang="es-CL" sz="2000" b="1" dirty="0" smtClean="0">
                <a:solidFill>
                  <a:schemeClr val="accent3">
                    <a:lumMod val="75000"/>
                  </a:schemeClr>
                </a:solidFill>
              </a:rPr>
              <a:t>CAMBIO DE ENFOQUE Y MAYORES FACULTADES AL SII</a:t>
            </a:r>
          </a:p>
          <a:p>
            <a:pPr marL="0" indent="0" algn="just" defTabSz="452438">
              <a:spcBef>
                <a:spcPts val="0"/>
              </a:spcBef>
            </a:pPr>
            <a:endParaRPr lang="es-CL" sz="1800" b="1" dirty="0" smtClean="0"/>
          </a:p>
          <a:p>
            <a:pPr marL="895350" indent="-895350" algn="just" defTabSz="452438">
              <a:buFont typeface="Wingdings" pitchFamily="2" charset="2"/>
              <a:buChar char="Ø"/>
            </a:pPr>
            <a:r>
              <a:rPr lang="es-CL" sz="1800" b="1" dirty="0" smtClean="0"/>
              <a:t>Problemas de la norma planteada para Chile</a:t>
            </a:r>
          </a:p>
          <a:p>
            <a:pPr lvl="0" algn="just">
              <a:spcBef>
                <a:spcPts val="0"/>
              </a:spcBef>
            </a:pPr>
            <a:endParaRPr lang="es-CL" sz="1800" dirty="0" smtClean="0"/>
          </a:p>
          <a:p>
            <a:pPr lvl="0" algn="just"/>
            <a:r>
              <a:rPr lang="es-CL" sz="1800" b="1" i="1" dirty="0" smtClean="0"/>
              <a:t>La CPR exige que los tributos, su forma, proporcionalidad o progresión sean determinados por ley</a:t>
            </a:r>
            <a:r>
              <a:rPr lang="es-CL" sz="1800" dirty="0" smtClean="0"/>
              <a:t>.  ¿</a:t>
            </a:r>
            <a:r>
              <a:rPr lang="es-CL" sz="1800" b="1" i="1" dirty="0" smtClean="0"/>
              <a:t>Con esta norma no será el SII el que determinará si existe un hecho gravado? Formalmente no se produjo el hecho gravado…materialmente el SII estima que sí…</a:t>
            </a:r>
            <a:r>
              <a:rPr lang="es-CL" sz="1800" dirty="0" smtClean="0"/>
              <a:t>Aplica sanción y cobra 100% de los impuestos. Y ¿Interpretación estricta exigida en materia tributaria?</a:t>
            </a:r>
          </a:p>
          <a:p>
            <a:pPr lvl="0" algn="just">
              <a:buNone/>
            </a:pPr>
            <a:endParaRPr lang="es-CL" sz="1800" dirty="0" smtClean="0"/>
          </a:p>
          <a:p>
            <a:pPr algn="just"/>
            <a:r>
              <a:rPr lang="es-ES" sz="1800" b="1" i="1" dirty="0" smtClean="0"/>
              <a:t>¿Y qué criterio sigue el SII? </a:t>
            </a:r>
            <a:r>
              <a:rPr lang="es-ES" sz="1800" dirty="0" smtClean="0"/>
              <a:t>Una vez determinado el sustrato material de la operación es factible que varias formas jurídicas sean aplicables. En estos casos la jurisprudencia alemana al menos ha entendido que deberá exigirse el tributo de acuerdo con la que resulte menos onerosa para el contribuyente. El PDL guarda silencio total. La doctrina española también lo sostiene así “Cuando sea posible imaginar más de un negocio normal para llevar a cabo el propósito querido por las partes, se considerará la forma adecuada o normal aquella que suponga una menor carga tributaria para el contribuyente”.</a:t>
            </a:r>
          </a:p>
          <a:p>
            <a:pPr lvl="0" algn="just"/>
            <a:endParaRPr lang="es-CL" sz="1800" dirty="0" smtClean="0"/>
          </a:p>
          <a:p>
            <a:endParaRPr lang="es-CL" sz="1800" dirty="0" smtClean="0"/>
          </a:p>
        </p:txBody>
      </p:sp>
      <p:sp>
        <p:nvSpPr>
          <p:cNvPr id="6" name="5 Marcador de número de diapositiva"/>
          <p:cNvSpPr>
            <a:spLocks noGrp="1"/>
          </p:cNvSpPr>
          <p:nvPr>
            <p:ph type="sldNum" sz="quarter" idx="12"/>
          </p:nvPr>
        </p:nvSpPr>
        <p:spPr>
          <a:xfrm>
            <a:off x="8244408" y="0"/>
            <a:ext cx="899592" cy="764705"/>
          </a:xfrm>
        </p:spPr>
        <p:txBody>
          <a:bodyPr/>
          <a:lstStyle/>
          <a:p>
            <a:fld id="{9310422A-3A6B-43C9-B5D3-FE476F270159}" type="slidenum">
              <a:rPr lang="es-ES" smtClean="0"/>
              <a:pPr/>
              <a:t>11</a:t>
            </a:fld>
            <a:endParaRPr lang="es-ES" dirty="0"/>
          </a:p>
        </p:txBody>
      </p:sp>
      <p:pic>
        <p:nvPicPr>
          <p:cNvPr id="8" name="7 Imagen" descr="Logo color en baja.jpg"/>
          <p:cNvPicPr>
            <a:picLocks noChangeAspect="1"/>
          </p:cNvPicPr>
          <p:nvPr/>
        </p:nvPicPr>
        <p:blipFill>
          <a:blip r:embed="rId3" cstate="print"/>
          <a:stretch>
            <a:fillRect/>
          </a:stretch>
        </p:blipFill>
        <p:spPr>
          <a:xfrm>
            <a:off x="0" y="0"/>
            <a:ext cx="899592" cy="76966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ox(in)">
                                      <p:cBhvr>
                                        <p:cTn id="13" dur="1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ox(in)">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box(in)">
                                      <p:cBhvr>
                                        <p:cTn id="23" dur="10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box(in)">
                                      <p:cBhvr>
                                        <p:cTn id="28"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1143000"/>
          </a:xfrm>
        </p:spPr>
        <p:txBody>
          <a:bodyPr>
            <a:noAutofit/>
          </a:bodyPr>
          <a:lstStyle/>
          <a:p>
            <a:pPr marL="514350" lvl="0" indent="-514350">
              <a:spcBef>
                <a:spcPct val="20000"/>
              </a:spcBef>
            </a:pPr>
            <a:r>
              <a:rPr lang="es-ES" sz="2800" b="1" dirty="0" smtClean="0">
                <a:solidFill>
                  <a:schemeClr val="accent1"/>
                </a:solidFill>
                <a:ea typeface="+mn-ea"/>
                <a:cs typeface="+mn-cs"/>
              </a:rPr>
              <a:t>REFORMA TRIBUTARIA</a:t>
            </a:r>
            <a:endParaRPr lang="es-CL" sz="2800" b="1" dirty="0" smtClean="0">
              <a:solidFill>
                <a:schemeClr val="accent1"/>
              </a:solidFill>
              <a:ea typeface="+mn-ea"/>
              <a:cs typeface="+mn-cs"/>
            </a:endParaRPr>
          </a:p>
        </p:txBody>
      </p:sp>
      <p:sp>
        <p:nvSpPr>
          <p:cNvPr id="3" name="2 Marcador de contenido"/>
          <p:cNvSpPr>
            <a:spLocks noGrp="1"/>
          </p:cNvSpPr>
          <p:nvPr>
            <p:ph idx="1"/>
          </p:nvPr>
        </p:nvSpPr>
        <p:spPr>
          <a:xfrm>
            <a:off x="395536" y="1052736"/>
            <a:ext cx="8229600" cy="5328592"/>
          </a:xfrm>
        </p:spPr>
        <p:txBody>
          <a:bodyPr>
            <a:noAutofit/>
          </a:bodyPr>
          <a:lstStyle/>
          <a:p>
            <a:pPr marL="0" indent="0" algn="just" defTabSz="452438">
              <a:buNone/>
            </a:pPr>
            <a:endParaRPr lang="es-CL" sz="1800" dirty="0" smtClean="0"/>
          </a:p>
          <a:p>
            <a:pPr marL="0" indent="0" algn="just" defTabSz="452438">
              <a:spcBef>
                <a:spcPts val="0"/>
              </a:spcBef>
            </a:pPr>
            <a:r>
              <a:rPr lang="es-CL" sz="1800" b="1" dirty="0" smtClean="0"/>
              <a:t>	</a:t>
            </a:r>
            <a:r>
              <a:rPr lang="es-CL" sz="2000" b="1" dirty="0" smtClean="0">
                <a:solidFill>
                  <a:schemeClr val="accent3">
                    <a:lumMod val="75000"/>
                  </a:schemeClr>
                </a:solidFill>
              </a:rPr>
              <a:t>CAMBIO DE ENFOQUE Y MAYORES FACULTADES AL SII</a:t>
            </a:r>
          </a:p>
          <a:p>
            <a:pPr marL="0" indent="0" algn="just" defTabSz="452438">
              <a:spcBef>
                <a:spcPts val="0"/>
              </a:spcBef>
            </a:pPr>
            <a:endParaRPr lang="es-CL" sz="1800" b="1" dirty="0" smtClean="0"/>
          </a:p>
          <a:p>
            <a:pPr marL="895350" indent="-442913" algn="just" defTabSz="452438">
              <a:buFont typeface="Wingdings" pitchFamily="2" charset="2"/>
              <a:buChar char="Ø"/>
            </a:pPr>
            <a:r>
              <a:rPr lang="es-CL" sz="1800" b="1" dirty="0" smtClean="0"/>
              <a:t>Problemas de la norma planteada</a:t>
            </a:r>
          </a:p>
          <a:p>
            <a:pPr marL="895350" indent="-442913" algn="just" defTabSz="452438">
              <a:spcBef>
                <a:spcPts val="0"/>
              </a:spcBef>
              <a:buNone/>
            </a:pPr>
            <a:endParaRPr lang="es-CL" sz="1800" b="1" dirty="0" smtClean="0"/>
          </a:p>
          <a:p>
            <a:pPr algn="just"/>
            <a:r>
              <a:rPr lang="es-CL" sz="1800" b="1" i="1" dirty="0" smtClean="0"/>
              <a:t>Lo anterior contraría además el artículo 19 N° 3 de la CPR al exigir que la conducta a sancionar, para ser objeto de sanción, esté expresamente descrita en ella</a:t>
            </a:r>
            <a:r>
              <a:rPr lang="es-CL" sz="1800" dirty="0" smtClean="0"/>
              <a:t>.</a:t>
            </a:r>
            <a:r>
              <a:rPr lang="es-ES" sz="1800" dirty="0" smtClean="0"/>
              <a:t>  </a:t>
            </a:r>
            <a:r>
              <a:rPr lang="es-ES" sz="1800" b="1" i="1" dirty="0" smtClean="0"/>
              <a:t>Según la RAE: “expresa" significa: claro, patente, especificado</a:t>
            </a:r>
            <a:r>
              <a:rPr lang="es-ES" sz="1800" dirty="0" smtClean="0"/>
              <a:t>. ¿Pasa el estándar?</a:t>
            </a:r>
            <a:r>
              <a:rPr lang="es-ES" sz="1800" b="1" i="1" dirty="0" smtClean="0"/>
              <a:t> El TC ha estimado que la potestad sancionadora de la Administración debe cumplir con el principio de tipicidad. </a:t>
            </a:r>
            <a:r>
              <a:rPr lang="es-ES" sz="1800" dirty="0" smtClean="0"/>
              <a:t>En otros términos, corresponde al legislador determinar de manera expresa la conducta a sancionar por la Administración. “Es razonable que la Administración cuente con una potestad de sanción, siempre y cuando cumpla los siguientes requisitos: a) Que las facultades sean entregadas a la Administración por el legislador. b) Que las conductas sujetas a posible sanción administrativa sean descritas por el legislador y cumplan con el principio de tipicidad. </a:t>
            </a:r>
            <a:endParaRPr lang="es-ES" sz="1800" b="1" i="1" dirty="0" smtClean="0"/>
          </a:p>
          <a:p>
            <a:pPr lvl="0" algn="just"/>
            <a:r>
              <a:rPr lang="es-CL" sz="1800" b="1" i="1" dirty="0" smtClean="0"/>
              <a:t>Se trata de un procedimiento que no garantiza el derecho a defensa, vulnerando la garantía del debido proceso</a:t>
            </a:r>
            <a:r>
              <a:rPr lang="es-CL" sz="1800" dirty="0" smtClean="0"/>
              <a:t>. ¿El contribuyente es quien tiene el peso de la prueba?; se verá obligado a probar un hecho negativo “que su actuar no fue impropio o artificioso”, lo que es tremendamente gravoso.</a:t>
            </a:r>
          </a:p>
          <a:p>
            <a:pPr algn="just"/>
            <a:endParaRPr lang="es-CL" sz="1800" dirty="0" smtClean="0"/>
          </a:p>
        </p:txBody>
      </p:sp>
      <p:sp>
        <p:nvSpPr>
          <p:cNvPr id="6" name="5 Marcador de número de diapositiva"/>
          <p:cNvSpPr>
            <a:spLocks noGrp="1"/>
          </p:cNvSpPr>
          <p:nvPr>
            <p:ph type="sldNum" sz="quarter" idx="12"/>
          </p:nvPr>
        </p:nvSpPr>
        <p:spPr>
          <a:xfrm>
            <a:off x="8244408" y="0"/>
            <a:ext cx="899592" cy="764705"/>
          </a:xfrm>
        </p:spPr>
        <p:txBody>
          <a:bodyPr/>
          <a:lstStyle/>
          <a:p>
            <a:fld id="{9310422A-3A6B-43C9-B5D3-FE476F270159}" type="slidenum">
              <a:rPr lang="es-ES" smtClean="0"/>
              <a:pPr/>
              <a:t>12</a:t>
            </a:fld>
            <a:endParaRPr lang="es-ES" dirty="0"/>
          </a:p>
        </p:txBody>
      </p:sp>
      <p:pic>
        <p:nvPicPr>
          <p:cNvPr id="8" name="7 Imagen" descr="Logo color en baja.jpg"/>
          <p:cNvPicPr>
            <a:picLocks noChangeAspect="1"/>
          </p:cNvPicPr>
          <p:nvPr/>
        </p:nvPicPr>
        <p:blipFill>
          <a:blip r:embed="rId3" cstate="print"/>
          <a:stretch>
            <a:fillRect/>
          </a:stretch>
        </p:blipFill>
        <p:spPr>
          <a:xfrm>
            <a:off x="0" y="0"/>
            <a:ext cx="899592" cy="76966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ox(in)">
                                      <p:cBhvr>
                                        <p:cTn id="13" dur="1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ox(in)">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box(in)">
                                      <p:cBhvr>
                                        <p:cTn id="23" dur="10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box(in)">
                                      <p:cBhvr>
                                        <p:cTn id="28"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1143000"/>
          </a:xfrm>
        </p:spPr>
        <p:txBody>
          <a:bodyPr>
            <a:noAutofit/>
          </a:bodyPr>
          <a:lstStyle/>
          <a:p>
            <a:pPr marL="514350" lvl="0" indent="-514350">
              <a:spcBef>
                <a:spcPct val="20000"/>
              </a:spcBef>
            </a:pPr>
            <a:r>
              <a:rPr lang="es-ES" sz="2800" b="1" dirty="0" smtClean="0">
                <a:solidFill>
                  <a:schemeClr val="accent1"/>
                </a:solidFill>
                <a:ea typeface="+mn-ea"/>
                <a:cs typeface="+mn-cs"/>
              </a:rPr>
              <a:t>REFORMA TRIBUTARIA</a:t>
            </a:r>
            <a:endParaRPr lang="es-CL" sz="2800" b="1" dirty="0" smtClean="0">
              <a:solidFill>
                <a:schemeClr val="accent1"/>
              </a:solidFill>
              <a:ea typeface="+mn-ea"/>
              <a:cs typeface="+mn-cs"/>
            </a:endParaRPr>
          </a:p>
        </p:txBody>
      </p:sp>
      <p:sp>
        <p:nvSpPr>
          <p:cNvPr id="3" name="2 Marcador de contenido"/>
          <p:cNvSpPr>
            <a:spLocks noGrp="1"/>
          </p:cNvSpPr>
          <p:nvPr>
            <p:ph idx="1"/>
          </p:nvPr>
        </p:nvSpPr>
        <p:spPr>
          <a:xfrm>
            <a:off x="395536" y="1052736"/>
            <a:ext cx="8229600" cy="5328592"/>
          </a:xfrm>
        </p:spPr>
        <p:txBody>
          <a:bodyPr>
            <a:noAutofit/>
          </a:bodyPr>
          <a:lstStyle/>
          <a:p>
            <a:pPr marL="0" indent="0" algn="just" defTabSz="452438">
              <a:buNone/>
            </a:pPr>
            <a:endParaRPr lang="es-CL" sz="1800" dirty="0" smtClean="0"/>
          </a:p>
          <a:p>
            <a:pPr marL="0" indent="0" algn="just" defTabSz="452438">
              <a:spcBef>
                <a:spcPts val="0"/>
              </a:spcBef>
            </a:pPr>
            <a:r>
              <a:rPr lang="es-CL" sz="1800" b="1" dirty="0" smtClean="0"/>
              <a:t>	</a:t>
            </a:r>
            <a:r>
              <a:rPr lang="es-CL" sz="2000" b="1" dirty="0" smtClean="0">
                <a:solidFill>
                  <a:schemeClr val="accent3">
                    <a:lumMod val="75000"/>
                  </a:schemeClr>
                </a:solidFill>
              </a:rPr>
              <a:t>CAMBIO DE ENFOQUE Y MAYORES FACULTADES AL SII</a:t>
            </a:r>
          </a:p>
          <a:p>
            <a:pPr marL="0" indent="0" algn="just" defTabSz="452438">
              <a:spcBef>
                <a:spcPts val="0"/>
              </a:spcBef>
            </a:pPr>
            <a:endParaRPr lang="es-CL" sz="1800" b="1" dirty="0" smtClean="0"/>
          </a:p>
          <a:p>
            <a:pPr marL="895350" indent="-442913" algn="just" defTabSz="452438">
              <a:buFont typeface="Wingdings" pitchFamily="2" charset="2"/>
              <a:buChar char="Ø"/>
            </a:pPr>
            <a:r>
              <a:rPr lang="es-CL" sz="1800" b="1" dirty="0" smtClean="0"/>
              <a:t>Problemas de la norma planteada</a:t>
            </a:r>
          </a:p>
          <a:p>
            <a:pPr marL="895350" indent="-442913" algn="just" defTabSz="452438">
              <a:spcBef>
                <a:spcPts val="0"/>
              </a:spcBef>
              <a:buNone/>
            </a:pPr>
            <a:endParaRPr lang="es-CL" sz="1800" b="1" dirty="0" smtClean="0"/>
          </a:p>
          <a:p>
            <a:pPr lvl="0" algn="just"/>
            <a:r>
              <a:rPr lang="es-CL" sz="1800" b="1" dirty="0" smtClean="0"/>
              <a:t>La falta de certeza jurídica que acarrea la norma produce además un efecto desincentivador en la economía</a:t>
            </a:r>
            <a:r>
              <a:rPr lang="es-CL" sz="1800" dirty="0" smtClean="0"/>
              <a:t>. ¿Ante la duda, contrato o me enfrento a un juicio tributario? Lo segundo, porque además la figura anti-elusión obliga, ante distintas alternativas de negocios, a elegir siempre la que más impuestos genera.</a:t>
            </a:r>
          </a:p>
          <a:p>
            <a:pPr algn="just"/>
            <a:endParaRPr lang="es-CL" sz="1800" dirty="0" smtClean="0"/>
          </a:p>
          <a:p>
            <a:pPr lvl="0" algn="just"/>
            <a:r>
              <a:rPr lang="es-CL" sz="1800" b="1" i="1" dirty="0" smtClean="0"/>
              <a:t>Demás está decir que esta norma afecta a empresas de cualquier tamaño, incluyendo micro y PYMES y también a personas naturales</a:t>
            </a:r>
            <a:r>
              <a:rPr lang="es-CL" sz="1800" dirty="0" smtClean="0"/>
              <a:t>.</a:t>
            </a:r>
          </a:p>
          <a:p>
            <a:pPr lvl="0" algn="just"/>
            <a:endParaRPr lang="es-CL" sz="1800" dirty="0" smtClean="0"/>
          </a:p>
          <a:p>
            <a:pPr lvl="0" algn="just"/>
            <a:r>
              <a:rPr lang="es-CL" sz="1800" dirty="0" smtClean="0"/>
              <a:t>¿</a:t>
            </a:r>
            <a:r>
              <a:rPr lang="es-CL" sz="1800" b="1" dirty="0" smtClean="0"/>
              <a:t>La norma solo afecta transacciones domesticas o también con componente internacional?</a:t>
            </a:r>
          </a:p>
          <a:p>
            <a:pPr algn="just">
              <a:buNone/>
            </a:pPr>
            <a:endParaRPr lang="es-CL" sz="1800" dirty="0" smtClean="0"/>
          </a:p>
          <a:p>
            <a:pPr lvl="0" algn="just"/>
            <a:r>
              <a:rPr lang="es-CL" sz="1800" b="1" i="1" dirty="0" smtClean="0"/>
              <a:t>No se recoge en la norma el criterio de la jurisprudencia nacional e internacional en la materia, que es que nadie tiene la obligación de elegir los caminos más gravosos para sus intereses. </a:t>
            </a:r>
          </a:p>
          <a:p>
            <a:pPr marL="895350" indent="-442913" algn="just" defTabSz="452438">
              <a:buFont typeface="Wingdings" pitchFamily="2" charset="2"/>
              <a:buChar char="Ø"/>
            </a:pPr>
            <a:endParaRPr lang="es-CL" sz="1800" dirty="0" smtClean="0"/>
          </a:p>
          <a:p>
            <a:pPr>
              <a:buNone/>
            </a:pPr>
            <a:r>
              <a:rPr lang="es-CL" sz="1800" i="1" dirty="0" smtClean="0"/>
              <a:t> </a:t>
            </a:r>
            <a:endParaRPr lang="es-CL" sz="1800" dirty="0" smtClean="0"/>
          </a:p>
          <a:p>
            <a:pPr marL="895350" indent="-442913" algn="just" defTabSz="452438">
              <a:buNone/>
            </a:pPr>
            <a:endParaRPr lang="es-CL" sz="1800" dirty="0" smtClean="0"/>
          </a:p>
          <a:p>
            <a:pPr marL="895350" indent="-442913" algn="just" defTabSz="452438">
              <a:buNone/>
            </a:pPr>
            <a:endParaRPr lang="es-CL" sz="1800" dirty="0" smtClean="0"/>
          </a:p>
          <a:p>
            <a:pPr marL="895350" indent="-442913" algn="just" defTabSz="452438">
              <a:buNone/>
            </a:pPr>
            <a:r>
              <a:rPr lang="es-CL" sz="1800" dirty="0" smtClean="0"/>
              <a:t> </a:t>
            </a:r>
          </a:p>
          <a:p>
            <a:pPr marL="895350" indent="-442913" algn="just" defTabSz="452438">
              <a:buNone/>
            </a:pPr>
            <a:endParaRPr lang="es-CL" sz="1800" dirty="0" smtClean="0"/>
          </a:p>
          <a:p>
            <a:pPr marL="895350" indent="-442913" algn="just" defTabSz="452438">
              <a:buFont typeface="Wingdings" pitchFamily="2" charset="2"/>
              <a:buChar char="Ø"/>
            </a:pPr>
            <a:endParaRPr lang="es-CL" sz="1800" dirty="0" smtClean="0"/>
          </a:p>
          <a:p>
            <a:pPr marL="895350" indent="-442913" algn="just" defTabSz="452438">
              <a:buNone/>
            </a:pPr>
            <a:endParaRPr lang="es-CL" sz="1800" dirty="0" smtClean="0"/>
          </a:p>
          <a:p>
            <a:pPr marL="2609850" lvl="4" indent="-442913" algn="just" defTabSz="452438">
              <a:buFont typeface="Wingdings" pitchFamily="2" charset="2"/>
              <a:buChar char="Ø"/>
            </a:pPr>
            <a:endParaRPr lang="es-CL" sz="600" dirty="0" smtClean="0"/>
          </a:p>
          <a:p>
            <a:pPr marL="895350" indent="-442913" algn="just" defTabSz="452438">
              <a:buFont typeface="Wingdings" pitchFamily="2" charset="2"/>
              <a:buChar char="Ø"/>
            </a:pPr>
            <a:endParaRPr lang="es-CL" sz="1800" dirty="0" smtClean="0"/>
          </a:p>
          <a:p>
            <a:pPr marL="895350" indent="-442913" algn="just" defTabSz="452438">
              <a:buFont typeface="Wingdings" pitchFamily="2" charset="2"/>
              <a:buChar char="Ø"/>
            </a:pPr>
            <a:endParaRPr lang="es-CL" sz="1800" dirty="0" smtClean="0"/>
          </a:p>
        </p:txBody>
      </p:sp>
      <p:sp>
        <p:nvSpPr>
          <p:cNvPr id="6" name="5 Marcador de número de diapositiva"/>
          <p:cNvSpPr>
            <a:spLocks noGrp="1"/>
          </p:cNvSpPr>
          <p:nvPr>
            <p:ph type="sldNum" sz="quarter" idx="12"/>
          </p:nvPr>
        </p:nvSpPr>
        <p:spPr>
          <a:xfrm>
            <a:off x="8244408" y="0"/>
            <a:ext cx="899592" cy="764705"/>
          </a:xfrm>
        </p:spPr>
        <p:txBody>
          <a:bodyPr/>
          <a:lstStyle/>
          <a:p>
            <a:fld id="{9310422A-3A6B-43C9-B5D3-FE476F270159}" type="slidenum">
              <a:rPr lang="es-ES" smtClean="0"/>
              <a:pPr/>
              <a:t>13</a:t>
            </a:fld>
            <a:endParaRPr lang="es-ES" dirty="0"/>
          </a:p>
        </p:txBody>
      </p:sp>
      <p:pic>
        <p:nvPicPr>
          <p:cNvPr id="8" name="7 Imagen" descr="Logo color en baja.jpg"/>
          <p:cNvPicPr>
            <a:picLocks noChangeAspect="1"/>
          </p:cNvPicPr>
          <p:nvPr/>
        </p:nvPicPr>
        <p:blipFill>
          <a:blip r:embed="rId3" cstate="print"/>
          <a:stretch>
            <a:fillRect/>
          </a:stretch>
        </p:blipFill>
        <p:spPr>
          <a:xfrm>
            <a:off x="0" y="0"/>
            <a:ext cx="899592" cy="76966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ox(in)">
                                      <p:cBhvr>
                                        <p:cTn id="13" dur="1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ox(in)">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box(in)">
                                      <p:cBhvr>
                                        <p:cTn id="23" dur="10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box(in)">
                                      <p:cBhvr>
                                        <p:cTn id="28" dur="1000"/>
                                        <p:tgtEl>
                                          <p:spTgt spid="3">
                                            <p:txEl>
                                              <p:pRg st="7" end="7"/>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box(in)">
                                      <p:cBhvr>
                                        <p:cTn id="33" dur="1000"/>
                                        <p:tgtEl>
                                          <p:spTgt spid="3">
                                            <p:txEl>
                                              <p:pRg st="9" end="9"/>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4" presetClass="entr" presetSubtype="16" fill="hold" nodeType="clickEffect">
                                  <p:stCondLst>
                                    <p:cond delay="0"/>
                                  </p:stCondLst>
                                  <p:childTnLst>
                                    <p:set>
                                      <p:cBhvr>
                                        <p:cTn id="37" dur="1" fill="hold">
                                          <p:stCondLst>
                                            <p:cond delay="0"/>
                                          </p:stCondLst>
                                        </p:cTn>
                                        <p:tgtEl>
                                          <p:spTgt spid="3">
                                            <p:txEl>
                                              <p:pRg st="11" end="11"/>
                                            </p:txEl>
                                          </p:spTgt>
                                        </p:tgtEl>
                                        <p:attrNameLst>
                                          <p:attrName>style.visibility</p:attrName>
                                        </p:attrNameLst>
                                      </p:cBhvr>
                                      <p:to>
                                        <p:strVal val="visible"/>
                                      </p:to>
                                    </p:set>
                                    <p:animEffect transition="in" filter="box(in)">
                                      <p:cBhvr>
                                        <p:cTn id="38" dur="1000"/>
                                        <p:tgtEl>
                                          <p:spTgt spid="3">
                                            <p:txEl>
                                              <p:pRg st="11" end="1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nodeType="clickEffect">
                                  <p:stCondLst>
                                    <p:cond delay="0"/>
                                  </p:stCondLst>
                                  <p:childTnLst>
                                    <p:set>
                                      <p:cBhvr>
                                        <p:cTn id="42" dur="1" fill="hold">
                                          <p:stCondLst>
                                            <p:cond delay="0"/>
                                          </p:stCondLst>
                                        </p:cTn>
                                        <p:tgtEl>
                                          <p:spTgt spid="3">
                                            <p:txEl>
                                              <p:pRg st="13" end="13"/>
                                            </p:txEl>
                                          </p:spTgt>
                                        </p:tgtEl>
                                        <p:attrNameLst>
                                          <p:attrName>style.visibility</p:attrName>
                                        </p:attrNameLst>
                                      </p:cBhvr>
                                      <p:to>
                                        <p:strVal val="visible"/>
                                      </p:to>
                                    </p:set>
                                    <p:animEffect transition="in" filter="box(in)">
                                      <p:cBhvr>
                                        <p:cTn id="43" dur="1000"/>
                                        <p:tgtEl>
                                          <p:spTgt spid="3">
                                            <p:txEl>
                                              <p:pRg st="13" end="1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4" presetClass="entr" presetSubtype="16" fill="hold" nodeType="clickEffect">
                                  <p:stCondLst>
                                    <p:cond delay="0"/>
                                  </p:stCondLst>
                                  <p:childTnLst>
                                    <p:set>
                                      <p:cBhvr>
                                        <p:cTn id="47" dur="1" fill="hold">
                                          <p:stCondLst>
                                            <p:cond delay="0"/>
                                          </p:stCondLst>
                                        </p:cTn>
                                        <p:tgtEl>
                                          <p:spTgt spid="3">
                                            <p:txEl>
                                              <p:pRg st="16" end="16"/>
                                            </p:txEl>
                                          </p:spTgt>
                                        </p:tgtEl>
                                        <p:attrNameLst>
                                          <p:attrName>style.visibility</p:attrName>
                                        </p:attrNameLst>
                                      </p:cBhvr>
                                      <p:to>
                                        <p:strVal val="visible"/>
                                      </p:to>
                                    </p:set>
                                    <p:animEffect transition="in" filter="box(in)">
                                      <p:cBhvr>
                                        <p:cTn id="48" dur="10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0"/>
            <a:ext cx="8229600" cy="1143000"/>
          </a:xfrm>
        </p:spPr>
        <p:txBody>
          <a:bodyPr>
            <a:noAutofit/>
          </a:bodyPr>
          <a:lstStyle/>
          <a:p>
            <a:pPr marL="514350" lvl="0" indent="-514350">
              <a:spcBef>
                <a:spcPct val="20000"/>
              </a:spcBef>
            </a:pPr>
            <a:r>
              <a:rPr lang="es-ES" sz="2800" b="1" dirty="0" smtClean="0">
                <a:solidFill>
                  <a:schemeClr val="accent1"/>
                </a:solidFill>
                <a:ea typeface="+mn-ea"/>
                <a:cs typeface="+mn-cs"/>
              </a:rPr>
              <a:t>REFORMA TRIBUTARIA</a:t>
            </a:r>
            <a:endParaRPr lang="es-CL" sz="2800" b="1" dirty="0" smtClean="0">
              <a:solidFill>
                <a:schemeClr val="accent1"/>
              </a:solidFill>
              <a:ea typeface="+mn-ea"/>
              <a:cs typeface="+mn-cs"/>
            </a:endParaRPr>
          </a:p>
        </p:txBody>
      </p:sp>
      <p:sp>
        <p:nvSpPr>
          <p:cNvPr id="3" name="2 Marcador de contenido"/>
          <p:cNvSpPr>
            <a:spLocks noGrp="1"/>
          </p:cNvSpPr>
          <p:nvPr>
            <p:ph idx="1"/>
          </p:nvPr>
        </p:nvSpPr>
        <p:spPr>
          <a:xfrm>
            <a:off x="323528" y="836712"/>
            <a:ext cx="8229600" cy="5832648"/>
          </a:xfrm>
        </p:spPr>
        <p:txBody>
          <a:bodyPr>
            <a:noAutofit/>
          </a:bodyPr>
          <a:lstStyle/>
          <a:p>
            <a:pPr marL="0" indent="0" algn="just" defTabSz="452438">
              <a:buNone/>
            </a:pPr>
            <a:endParaRPr lang="es-CL" sz="1800" dirty="0" smtClean="0"/>
          </a:p>
          <a:p>
            <a:pPr marL="0" indent="0" algn="just" defTabSz="452438">
              <a:spcBef>
                <a:spcPts val="0"/>
              </a:spcBef>
            </a:pPr>
            <a:r>
              <a:rPr lang="es-CL" sz="1800" b="1" dirty="0" smtClean="0"/>
              <a:t>	</a:t>
            </a:r>
            <a:r>
              <a:rPr lang="es-CL" sz="2000" b="1" dirty="0" smtClean="0">
                <a:solidFill>
                  <a:schemeClr val="accent3">
                    <a:lumMod val="75000"/>
                  </a:schemeClr>
                </a:solidFill>
              </a:rPr>
              <a:t>CAMBIO DE ENFOQUE Y MAYORES FACULTADES AL SII</a:t>
            </a:r>
          </a:p>
          <a:p>
            <a:pPr marL="0" indent="0" algn="just" defTabSz="452438">
              <a:spcBef>
                <a:spcPts val="0"/>
              </a:spcBef>
            </a:pPr>
            <a:endParaRPr lang="es-CL" sz="1800" b="1" dirty="0" smtClean="0"/>
          </a:p>
          <a:p>
            <a:pPr marL="895350" indent="-442913" algn="just" defTabSz="452438">
              <a:buFont typeface="Wingdings" pitchFamily="2" charset="2"/>
              <a:buChar char="Ø"/>
            </a:pPr>
            <a:r>
              <a:rPr lang="es-CL" sz="1800" b="1" dirty="0" smtClean="0"/>
              <a:t>Ejemplos</a:t>
            </a:r>
          </a:p>
          <a:p>
            <a:pPr marL="895350" indent="-442913" algn="just" defTabSz="452438">
              <a:buNone/>
            </a:pPr>
            <a:endParaRPr lang="es-CL" sz="1800" b="1" dirty="0" smtClean="0"/>
          </a:p>
          <a:p>
            <a:pPr lvl="0" algn="just"/>
            <a:r>
              <a:rPr lang="es-CL" sz="1800" dirty="0" smtClean="0"/>
              <a:t>Si una persona natural vende un inmueble antes de un año, a los 10 meses por ejemplo, debería pagar impuestos por ser "habitual" en la operación. En cambio, si esperase tres meses y la vendiera después del año, no tributaria el ingreso. Conforme a la nueva norma, lo anterior sería lícito porque el contribuyente no tendría el legítimo derecho de esperar que pase el año y vender la propiedad después". </a:t>
            </a:r>
          </a:p>
          <a:p>
            <a:pPr lvl="0" algn="just">
              <a:buNone/>
            </a:pPr>
            <a:endParaRPr lang="es-CL" sz="1800" dirty="0" smtClean="0"/>
          </a:p>
          <a:p>
            <a:pPr lvl="0" algn="just"/>
            <a:r>
              <a:rPr lang="es-CL" sz="1800" dirty="0" smtClean="0"/>
              <a:t>Si un cliente decide hacer un negocio con otra parte, fusionándose con una empresa nueva o en un vehículo común podría generar un beneficio tributario. Puede que el beneficio tributario no sea el principal elemento que motivó a las partes hacia el negocio, sino simplemente una sinergia. Pero si se genera un beneficio tributario, como muchas veces ocurre, la autoridad podría decir que hicieron esto para pagar menos impuestos y, en consecuencia, corresponderá al contribuyente probar lo contrario.</a:t>
            </a:r>
          </a:p>
          <a:p>
            <a:pPr marL="895350" indent="-442913" algn="just" defTabSz="452438">
              <a:buFont typeface="Wingdings" pitchFamily="2" charset="2"/>
              <a:buChar char="Ø"/>
            </a:pPr>
            <a:endParaRPr lang="es-CL" sz="1800" b="1" dirty="0" smtClean="0"/>
          </a:p>
          <a:p>
            <a:pPr marL="895350" indent="-442913" algn="just" defTabSz="452438">
              <a:buNone/>
            </a:pPr>
            <a:endParaRPr lang="es-CL" sz="1800" dirty="0" smtClean="0"/>
          </a:p>
          <a:p>
            <a:pPr marL="895350" indent="-442913" algn="just" defTabSz="452438">
              <a:buNone/>
            </a:pPr>
            <a:endParaRPr lang="es-CL" sz="1800" dirty="0" smtClean="0"/>
          </a:p>
          <a:p>
            <a:pPr marL="895350" indent="-442913" algn="just" defTabSz="452438">
              <a:buNone/>
            </a:pPr>
            <a:r>
              <a:rPr lang="es-CL" sz="1800" dirty="0" smtClean="0"/>
              <a:t> </a:t>
            </a:r>
          </a:p>
          <a:p>
            <a:pPr marL="895350" indent="-442913" algn="just" defTabSz="452438">
              <a:buNone/>
            </a:pPr>
            <a:endParaRPr lang="es-CL" sz="1800" dirty="0" smtClean="0"/>
          </a:p>
          <a:p>
            <a:pPr marL="895350" indent="-442913" algn="just" defTabSz="452438">
              <a:buFont typeface="Wingdings" pitchFamily="2" charset="2"/>
              <a:buChar char="Ø"/>
            </a:pPr>
            <a:endParaRPr lang="es-CL" sz="1800" dirty="0" smtClean="0"/>
          </a:p>
          <a:p>
            <a:pPr marL="895350" indent="-442913" algn="just" defTabSz="452438">
              <a:buNone/>
            </a:pPr>
            <a:endParaRPr lang="es-CL" sz="1800" dirty="0" smtClean="0"/>
          </a:p>
          <a:p>
            <a:pPr marL="2609850" lvl="4" indent="-442913" algn="just" defTabSz="452438">
              <a:buFont typeface="Wingdings" pitchFamily="2" charset="2"/>
              <a:buChar char="Ø"/>
            </a:pPr>
            <a:endParaRPr lang="es-CL" sz="600" dirty="0" smtClean="0"/>
          </a:p>
          <a:p>
            <a:pPr marL="895350" indent="-442913" algn="just" defTabSz="452438">
              <a:buFont typeface="Wingdings" pitchFamily="2" charset="2"/>
              <a:buChar char="Ø"/>
            </a:pPr>
            <a:endParaRPr lang="es-CL" sz="1800" dirty="0" smtClean="0"/>
          </a:p>
          <a:p>
            <a:pPr marL="895350" indent="-442913" algn="just" defTabSz="452438">
              <a:buFont typeface="Wingdings" pitchFamily="2" charset="2"/>
              <a:buChar char="Ø"/>
            </a:pPr>
            <a:endParaRPr lang="es-CL" sz="1800" dirty="0" smtClean="0"/>
          </a:p>
          <a:p>
            <a:pPr algn="just">
              <a:buNone/>
            </a:pPr>
            <a:r>
              <a:rPr lang="es-CL" sz="1800" dirty="0" smtClean="0"/>
              <a:t> </a:t>
            </a:r>
          </a:p>
          <a:p>
            <a:pPr marL="895350" indent="-442913" algn="just" defTabSz="452438">
              <a:buFont typeface="Wingdings" pitchFamily="2" charset="2"/>
              <a:buChar char="Ø"/>
            </a:pPr>
            <a:endParaRPr lang="es-CL" sz="1800" dirty="0" smtClean="0"/>
          </a:p>
          <a:p>
            <a:pPr>
              <a:buNone/>
            </a:pPr>
            <a:r>
              <a:rPr lang="es-CL" sz="1800" i="1" dirty="0" smtClean="0"/>
              <a:t> </a:t>
            </a:r>
            <a:endParaRPr lang="es-CL" sz="1800" dirty="0" smtClean="0"/>
          </a:p>
          <a:p>
            <a:pPr marL="895350" indent="-442913" algn="just" defTabSz="452438">
              <a:buNone/>
            </a:pPr>
            <a:endParaRPr lang="es-CL" sz="1800" dirty="0" smtClean="0"/>
          </a:p>
          <a:p>
            <a:pPr marL="895350" indent="-442913" algn="just" defTabSz="452438">
              <a:buNone/>
            </a:pPr>
            <a:endParaRPr lang="es-CL" sz="1800" dirty="0" smtClean="0"/>
          </a:p>
          <a:p>
            <a:pPr marL="895350" indent="-442913" algn="just" defTabSz="452438">
              <a:buNone/>
            </a:pPr>
            <a:r>
              <a:rPr lang="es-CL" sz="1800" dirty="0" smtClean="0"/>
              <a:t> </a:t>
            </a:r>
          </a:p>
          <a:p>
            <a:pPr marL="895350" indent="-442913" algn="just" defTabSz="452438">
              <a:buNone/>
            </a:pPr>
            <a:endParaRPr lang="es-CL" sz="1800" dirty="0" smtClean="0"/>
          </a:p>
          <a:p>
            <a:pPr marL="895350" indent="-442913" algn="just" defTabSz="452438">
              <a:buFont typeface="Wingdings" pitchFamily="2" charset="2"/>
              <a:buChar char="Ø"/>
            </a:pPr>
            <a:endParaRPr lang="es-CL" sz="1800" dirty="0" smtClean="0"/>
          </a:p>
          <a:p>
            <a:pPr marL="895350" indent="-442913" algn="just" defTabSz="452438">
              <a:buNone/>
            </a:pPr>
            <a:endParaRPr lang="es-CL" sz="1800" dirty="0" smtClean="0"/>
          </a:p>
          <a:p>
            <a:pPr marL="2609850" lvl="4" indent="-442913" algn="just" defTabSz="452438">
              <a:buFont typeface="Wingdings" pitchFamily="2" charset="2"/>
              <a:buChar char="Ø"/>
            </a:pPr>
            <a:endParaRPr lang="es-CL" sz="600" dirty="0" smtClean="0"/>
          </a:p>
          <a:p>
            <a:pPr marL="895350" indent="-442913" algn="just" defTabSz="452438">
              <a:buFont typeface="Wingdings" pitchFamily="2" charset="2"/>
              <a:buChar char="Ø"/>
            </a:pPr>
            <a:endParaRPr lang="es-CL" sz="1800" dirty="0" smtClean="0"/>
          </a:p>
          <a:p>
            <a:pPr marL="895350" indent="-442913" algn="just" defTabSz="452438">
              <a:buFont typeface="Wingdings" pitchFamily="2" charset="2"/>
              <a:buChar char="Ø"/>
            </a:pPr>
            <a:endParaRPr lang="es-CL" sz="1800" dirty="0" smtClean="0"/>
          </a:p>
        </p:txBody>
      </p:sp>
      <p:sp>
        <p:nvSpPr>
          <p:cNvPr id="6" name="5 Marcador de número de diapositiva"/>
          <p:cNvSpPr>
            <a:spLocks noGrp="1"/>
          </p:cNvSpPr>
          <p:nvPr>
            <p:ph type="sldNum" sz="quarter" idx="12"/>
          </p:nvPr>
        </p:nvSpPr>
        <p:spPr>
          <a:xfrm>
            <a:off x="8244408" y="0"/>
            <a:ext cx="899592" cy="764705"/>
          </a:xfrm>
        </p:spPr>
        <p:txBody>
          <a:bodyPr/>
          <a:lstStyle/>
          <a:p>
            <a:fld id="{9310422A-3A6B-43C9-B5D3-FE476F270159}" type="slidenum">
              <a:rPr lang="es-ES" smtClean="0"/>
              <a:pPr/>
              <a:t>14</a:t>
            </a:fld>
            <a:endParaRPr lang="es-ES" dirty="0"/>
          </a:p>
        </p:txBody>
      </p:sp>
      <p:pic>
        <p:nvPicPr>
          <p:cNvPr id="8" name="7 Imagen" descr="Logo color en baja.jpg"/>
          <p:cNvPicPr>
            <a:picLocks noChangeAspect="1"/>
          </p:cNvPicPr>
          <p:nvPr/>
        </p:nvPicPr>
        <p:blipFill>
          <a:blip r:embed="rId3" cstate="print"/>
          <a:stretch>
            <a:fillRect/>
          </a:stretch>
        </p:blipFill>
        <p:spPr>
          <a:xfrm>
            <a:off x="0" y="0"/>
            <a:ext cx="899592" cy="76966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ox(in)">
                                      <p:cBhvr>
                                        <p:cTn id="13" dur="1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ox(in)">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box(in)">
                                      <p:cBhvr>
                                        <p:cTn id="23" dur="10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box(in)">
                                      <p:cBhvr>
                                        <p:cTn id="28" dur="1000"/>
                                        <p:tgtEl>
                                          <p:spTgt spid="3">
                                            <p:txEl>
                                              <p:pRg st="7" end="7"/>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nodeType="clickEffect">
                                  <p:stCondLst>
                                    <p:cond delay="0"/>
                                  </p:stCondLst>
                                  <p:childTnLst>
                                    <p:set>
                                      <p:cBhvr>
                                        <p:cTn id="32" dur="1" fill="hold">
                                          <p:stCondLst>
                                            <p:cond delay="0"/>
                                          </p:stCondLst>
                                        </p:cTn>
                                        <p:tgtEl>
                                          <p:spTgt spid="3">
                                            <p:txEl>
                                              <p:pRg st="18" end="18"/>
                                            </p:txEl>
                                          </p:spTgt>
                                        </p:tgtEl>
                                        <p:attrNameLst>
                                          <p:attrName>style.visibility</p:attrName>
                                        </p:attrNameLst>
                                      </p:cBhvr>
                                      <p:to>
                                        <p:strVal val="visible"/>
                                      </p:to>
                                    </p:set>
                                    <p:animEffect transition="in" filter="box(in)">
                                      <p:cBhvr>
                                        <p:cTn id="33" dur="1000"/>
                                        <p:tgtEl>
                                          <p:spTgt spid="3">
                                            <p:txEl>
                                              <p:pRg st="18" end="18"/>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4" presetClass="entr" presetSubtype="16" fill="hold" nodeType="clickEffect">
                                  <p:stCondLst>
                                    <p:cond delay="0"/>
                                  </p:stCondLst>
                                  <p:childTnLst>
                                    <p:set>
                                      <p:cBhvr>
                                        <p:cTn id="37" dur="1" fill="hold">
                                          <p:stCondLst>
                                            <p:cond delay="0"/>
                                          </p:stCondLst>
                                        </p:cTn>
                                        <p:tgtEl>
                                          <p:spTgt spid="3">
                                            <p:txEl>
                                              <p:pRg st="11" end="11"/>
                                            </p:txEl>
                                          </p:spTgt>
                                        </p:tgtEl>
                                        <p:attrNameLst>
                                          <p:attrName>style.visibility</p:attrName>
                                        </p:attrNameLst>
                                      </p:cBhvr>
                                      <p:to>
                                        <p:strVal val="visible"/>
                                      </p:to>
                                    </p:set>
                                    <p:animEffect transition="in" filter="box(in)">
                                      <p:cBhvr>
                                        <p:cTn id="38" dur="1000"/>
                                        <p:tgtEl>
                                          <p:spTgt spid="3">
                                            <p:txEl>
                                              <p:pRg st="11" end="1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nodeType="clickEffect">
                                  <p:stCondLst>
                                    <p:cond delay="0"/>
                                  </p:stCondLst>
                                  <p:childTnLst>
                                    <p:set>
                                      <p:cBhvr>
                                        <p:cTn id="42" dur="1" fill="hold">
                                          <p:stCondLst>
                                            <p:cond delay="0"/>
                                          </p:stCondLst>
                                        </p:cTn>
                                        <p:tgtEl>
                                          <p:spTgt spid="3">
                                            <p:txEl>
                                              <p:pRg st="20" end="20"/>
                                            </p:txEl>
                                          </p:spTgt>
                                        </p:tgtEl>
                                        <p:attrNameLst>
                                          <p:attrName>style.visibility</p:attrName>
                                        </p:attrNameLst>
                                      </p:cBhvr>
                                      <p:to>
                                        <p:strVal val="visible"/>
                                      </p:to>
                                    </p:set>
                                    <p:animEffect transition="in" filter="box(in)">
                                      <p:cBhvr>
                                        <p:cTn id="43" dur="1000"/>
                                        <p:tgtEl>
                                          <p:spTgt spid="3">
                                            <p:txEl>
                                              <p:pRg st="20" end="20"/>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4" presetClass="entr" presetSubtype="16" fill="hold" nodeType="clickEffect">
                                  <p:stCondLst>
                                    <p:cond delay="0"/>
                                  </p:stCondLst>
                                  <p:childTnLst>
                                    <p:set>
                                      <p:cBhvr>
                                        <p:cTn id="47" dur="1" fill="hold">
                                          <p:stCondLst>
                                            <p:cond delay="0"/>
                                          </p:stCondLst>
                                        </p:cTn>
                                        <p:tgtEl>
                                          <p:spTgt spid="3">
                                            <p:txEl>
                                              <p:pRg st="23" end="23"/>
                                            </p:txEl>
                                          </p:spTgt>
                                        </p:tgtEl>
                                        <p:attrNameLst>
                                          <p:attrName>style.visibility</p:attrName>
                                        </p:attrNameLst>
                                      </p:cBhvr>
                                      <p:to>
                                        <p:strVal val="visible"/>
                                      </p:to>
                                    </p:set>
                                    <p:animEffect transition="in" filter="box(in)">
                                      <p:cBhvr>
                                        <p:cTn id="48" dur="1000"/>
                                        <p:tgtEl>
                                          <p:spTgt spid="3">
                                            <p:txEl>
                                              <p:pRg st="23" end="2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0"/>
            <a:ext cx="8229600" cy="1143000"/>
          </a:xfrm>
        </p:spPr>
        <p:txBody>
          <a:bodyPr>
            <a:noAutofit/>
          </a:bodyPr>
          <a:lstStyle/>
          <a:p>
            <a:pPr marL="514350" lvl="0" indent="-514350">
              <a:spcBef>
                <a:spcPct val="20000"/>
              </a:spcBef>
            </a:pPr>
            <a:r>
              <a:rPr lang="es-ES" sz="2800" b="1" dirty="0" smtClean="0">
                <a:solidFill>
                  <a:schemeClr val="accent1"/>
                </a:solidFill>
                <a:ea typeface="+mn-ea"/>
                <a:cs typeface="+mn-cs"/>
              </a:rPr>
              <a:t>REFORMA TRIBUTARIA</a:t>
            </a:r>
            <a:endParaRPr lang="es-CL" sz="2800" b="1" dirty="0" smtClean="0">
              <a:solidFill>
                <a:schemeClr val="accent1"/>
              </a:solidFill>
              <a:ea typeface="+mn-ea"/>
              <a:cs typeface="+mn-cs"/>
            </a:endParaRPr>
          </a:p>
        </p:txBody>
      </p:sp>
      <p:sp>
        <p:nvSpPr>
          <p:cNvPr id="3" name="2 Marcador de contenido"/>
          <p:cNvSpPr>
            <a:spLocks noGrp="1"/>
          </p:cNvSpPr>
          <p:nvPr>
            <p:ph idx="1"/>
          </p:nvPr>
        </p:nvSpPr>
        <p:spPr>
          <a:xfrm>
            <a:off x="323528" y="836712"/>
            <a:ext cx="8229600" cy="5832648"/>
          </a:xfrm>
        </p:spPr>
        <p:txBody>
          <a:bodyPr>
            <a:noAutofit/>
          </a:bodyPr>
          <a:lstStyle/>
          <a:p>
            <a:pPr marL="0" indent="0" algn="just" defTabSz="452438">
              <a:buNone/>
            </a:pPr>
            <a:endParaRPr lang="es-CL" sz="1800" dirty="0" smtClean="0"/>
          </a:p>
          <a:p>
            <a:pPr marL="0" indent="0" algn="just" defTabSz="452438">
              <a:spcBef>
                <a:spcPts val="0"/>
              </a:spcBef>
            </a:pPr>
            <a:r>
              <a:rPr lang="es-CL" sz="1800" b="1" dirty="0" smtClean="0"/>
              <a:t>	</a:t>
            </a:r>
            <a:r>
              <a:rPr lang="es-CL" sz="2000" b="1" dirty="0" smtClean="0">
                <a:solidFill>
                  <a:schemeClr val="accent3">
                    <a:lumMod val="75000"/>
                  </a:schemeClr>
                </a:solidFill>
              </a:rPr>
              <a:t>CAMBIO DE ENFOQUE Y MAYORES FACULTADES AL SII</a:t>
            </a:r>
          </a:p>
          <a:p>
            <a:pPr marL="0" indent="0" algn="just" defTabSz="452438">
              <a:spcBef>
                <a:spcPts val="0"/>
              </a:spcBef>
            </a:pPr>
            <a:endParaRPr lang="es-CL" sz="1800" b="1" dirty="0" smtClean="0"/>
          </a:p>
          <a:p>
            <a:pPr marL="895350" indent="-442913" algn="just" defTabSz="452438">
              <a:buFont typeface="Wingdings" pitchFamily="2" charset="2"/>
              <a:buChar char="Ø"/>
            </a:pPr>
            <a:r>
              <a:rPr lang="es-CL" sz="1800" b="1" dirty="0" smtClean="0"/>
              <a:t>Derecho Comparado Más Reciente</a:t>
            </a:r>
          </a:p>
          <a:p>
            <a:pPr marL="895350" indent="-442913" algn="just" defTabSz="452438">
              <a:buFont typeface="Wingdings" pitchFamily="2" charset="2"/>
              <a:buChar char="Ø"/>
            </a:pPr>
            <a:endParaRPr lang="es-CL" sz="1800" b="1" dirty="0" smtClean="0"/>
          </a:p>
          <a:p>
            <a:pPr algn="just"/>
            <a:r>
              <a:rPr lang="es-CL" sz="1800" dirty="0" smtClean="0"/>
              <a:t>Gran parte de los países del mundo que la contemplan son parte del Common Law. Jurisprudencia cumple rol clave en especificar la norma. No es la situación de Chile.</a:t>
            </a:r>
          </a:p>
          <a:p>
            <a:pPr algn="just"/>
            <a:r>
              <a:rPr lang="es-CL" sz="1800" dirty="0" smtClean="0"/>
              <a:t>Carga de la prueba en la autoridad tributaria (Bélgica, Sudáfrica)</a:t>
            </a:r>
          </a:p>
          <a:p>
            <a:pPr algn="just"/>
            <a:r>
              <a:rPr lang="es-CL" sz="1800" dirty="0" smtClean="0"/>
              <a:t>La controversia la solucionan tribunales o paneles de expertos independientes (Australia, Francia, India). </a:t>
            </a:r>
          </a:p>
          <a:p>
            <a:pPr algn="just"/>
            <a:r>
              <a:rPr lang="es-CL" sz="1800" dirty="0" smtClean="0"/>
              <a:t>Definición exacta y acotada de lo que significa beneficio tributario obtenido</a:t>
            </a:r>
          </a:p>
          <a:p>
            <a:pPr algn="just"/>
            <a:r>
              <a:rPr lang="es-CL" sz="1800" dirty="0" smtClean="0"/>
              <a:t>Propósito de reducir carga tributaria. En las legislaciones mas recientes como la Belga (2012) debe ser el principal objetivo u objetivo esencial. En la Sudafricana que es reciente (2006) debe ser el único propósito.</a:t>
            </a:r>
          </a:p>
          <a:p>
            <a:pPr algn="just"/>
            <a:r>
              <a:rPr lang="es-CL" sz="1800" dirty="0" smtClean="0"/>
              <a:t>Alcances limitados a ciertos tipos de transacciones. Identifican los acuerdos (aplicables a operaciones pasivas solamente).</a:t>
            </a:r>
          </a:p>
          <a:p>
            <a:pPr algn="just"/>
            <a:endParaRPr lang="es-CL" sz="1800" dirty="0" smtClean="0"/>
          </a:p>
          <a:p>
            <a:pPr marL="895350" indent="-442913" algn="just" defTabSz="452438">
              <a:buNone/>
            </a:pPr>
            <a:endParaRPr lang="es-CL" sz="1800" b="1" dirty="0" smtClean="0"/>
          </a:p>
          <a:p>
            <a:pPr marL="895350" indent="-442913" algn="just" defTabSz="452438">
              <a:buNone/>
            </a:pPr>
            <a:endParaRPr lang="es-CL" sz="1800" dirty="0" smtClean="0"/>
          </a:p>
          <a:p>
            <a:pPr marL="895350" indent="-442913" algn="just" defTabSz="452438">
              <a:buNone/>
            </a:pPr>
            <a:endParaRPr lang="es-CL" sz="1800" dirty="0" smtClean="0"/>
          </a:p>
          <a:p>
            <a:pPr marL="895350" indent="-442913" algn="just" defTabSz="452438">
              <a:buNone/>
            </a:pPr>
            <a:r>
              <a:rPr lang="es-CL" sz="1800" dirty="0" smtClean="0"/>
              <a:t> </a:t>
            </a:r>
          </a:p>
          <a:p>
            <a:pPr marL="895350" indent="-442913" algn="just" defTabSz="452438">
              <a:buNone/>
            </a:pPr>
            <a:endParaRPr lang="es-CL" sz="1800" dirty="0" smtClean="0"/>
          </a:p>
          <a:p>
            <a:pPr marL="895350" indent="-442913" algn="just" defTabSz="452438">
              <a:buFont typeface="Wingdings" pitchFamily="2" charset="2"/>
              <a:buChar char="Ø"/>
            </a:pPr>
            <a:endParaRPr lang="es-CL" sz="1800" dirty="0" smtClean="0"/>
          </a:p>
          <a:p>
            <a:pPr marL="895350" indent="-442913" algn="just" defTabSz="452438">
              <a:buNone/>
            </a:pPr>
            <a:endParaRPr lang="es-CL" sz="1800" dirty="0" smtClean="0"/>
          </a:p>
          <a:p>
            <a:pPr marL="2609850" lvl="4" indent="-442913" algn="just" defTabSz="452438">
              <a:buFont typeface="Wingdings" pitchFamily="2" charset="2"/>
              <a:buChar char="Ø"/>
            </a:pPr>
            <a:endParaRPr lang="es-CL" sz="600" dirty="0" smtClean="0"/>
          </a:p>
          <a:p>
            <a:pPr marL="895350" indent="-442913" algn="just" defTabSz="452438">
              <a:buFont typeface="Wingdings" pitchFamily="2" charset="2"/>
              <a:buChar char="Ø"/>
            </a:pPr>
            <a:endParaRPr lang="es-CL" sz="1800" dirty="0" smtClean="0"/>
          </a:p>
          <a:p>
            <a:pPr marL="895350" indent="-442913" algn="just" defTabSz="452438">
              <a:buFont typeface="Wingdings" pitchFamily="2" charset="2"/>
              <a:buChar char="Ø"/>
            </a:pPr>
            <a:endParaRPr lang="es-CL" sz="1800" dirty="0" smtClean="0"/>
          </a:p>
          <a:p>
            <a:pPr algn="just">
              <a:buNone/>
            </a:pPr>
            <a:r>
              <a:rPr lang="es-CL" sz="1800" dirty="0" smtClean="0"/>
              <a:t> </a:t>
            </a:r>
          </a:p>
          <a:p>
            <a:pPr marL="895350" indent="-442913" algn="just" defTabSz="452438">
              <a:buFont typeface="Wingdings" pitchFamily="2" charset="2"/>
              <a:buChar char="Ø"/>
            </a:pPr>
            <a:endParaRPr lang="es-CL" sz="1800" dirty="0" smtClean="0"/>
          </a:p>
          <a:p>
            <a:pPr>
              <a:buNone/>
            </a:pPr>
            <a:r>
              <a:rPr lang="es-CL" sz="1800" i="1" dirty="0" smtClean="0"/>
              <a:t> </a:t>
            </a:r>
            <a:endParaRPr lang="es-CL" sz="1800" dirty="0" smtClean="0"/>
          </a:p>
          <a:p>
            <a:pPr marL="895350" indent="-442913" algn="just" defTabSz="452438">
              <a:buNone/>
            </a:pPr>
            <a:endParaRPr lang="es-CL" sz="1800" dirty="0" smtClean="0"/>
          </a:p>
          <a:p>
            <a:pPr marL="895350" indent="-442913" algn="just" defTabSz="452438">
              <a:buNone/>
            </a:pPr>
            <a:endParaRPr lang="es-CL" sz="1800" dirty="0" smtClean="0"/>
          </a:p>
          <a:p>
            <a:pPr marL="895350" indent="-442913" algn="just" defTabSz="452438">
              <a:buNone/>
            </a:pPr>
            <a:r>
              <a:rPr lang="es-CL" sz="1800" dirty="0" smtClean="0"/>
              <a:t> </a:t>
            </a:r>
          </a:p>
          <a:p>
            <a:pPr marL="895350" indent="-442913" algn="just" defTabSz="452438">
              <a:buNone/>
            </a:pPr>
            <a:endParaRPr lang="es-CL" sz="1800" dirty="0" smtClean="0"/>
          </a:p>
          <a:p>
            <a:pPr marL="895350" indent="-442913" algn="just" defTabSz="452438">
              <a:buFont typeface="Wingdings" pitchFamily="2" charset="2"/>
              <a:buChar char="Ø"/>
            </a:pPr>
            <a:endParaRPr lang="es-CL" sz="1800" dirty="0" smtClean="0"/>
          </a:p>
          <a:p>
            <a:pPr marL="895350" indent="-442913" algn="just" defTabSz="452438">
              <a:buNone/>
            </a:pPr>
            <a:endParaRPr lang="es-CL" sz="1800" dirty="0" smtClean="0"/>
          </a:p>
          <a:p>
            <a:pPr marL="2609850" lvl="4" indent="-442913" algn="just" defTabSz="452438">
              <a:buFont typeface="Wingdings" pitchFamily="2" charset="2"/>
              <a:buChar char="Ø"/>
            </a:pPr>
            <a:endParaRPr lang="es-CL" sz="600" dirty="0" smtClean="0"/>
          </a:p>
          <a:p>
            <a:pPr marL="895350" indent="-442913" algn="just" defTabSz="452438">
              <a:buFont typeface="Wingdings" pitchFamily="2" charset="2"/>
              <a:buChar char="Ø"/>
            </a:pPr>
            <a:endParaRPr lang="es-CL" sz="1800" dirty="0" smtClean="0"/>
          </a:p>
          <a:p>
            <a:pPr marL="895350" indent="-442913" algn="just" defTabSz="452438">
              <a:buFont typeface="Wingdings" pitchFamily="2" charset="2"/>
              <a:buChar char="Ø"/>
            </a:pPr>
            <a:endParaRPr lang="es-CL" sz="1800" dirty="0" smtClean="0"/>
          </a:p>
        </p:txBody>
      </p:sp>
      <p:sp>
        <p:nvSpPr>
          <p:cNvPr id="6" name="5 Marcador de número de diapositiva"/>
          <p:cNvSpPr>
            <a:spLocks noGrp="1"/>
          </p:cNvSpPr>
          <p:nvPr>
            <p:ph type="sldNum" sz="quarter" idx="12"/>
          </p:nvPr>
        </p:nvSpPr>
        <p:spPr>
          <a:xfrm>
            <a:off x="8244408" y="0"/>
            <a:ext cx="899592" cy="764705"/>
          </a:xfrm>
        </p:spPr>
        <p:txBody>
          <a:bodyPr/>
          <a:lstStyle/>
          <a:p>
            <a:fld id="{9310422A-3A6B-43C9-B5D3-FE476F270159}" type="slidenum">
              <a:rPr lang="es-ES" smtClean="0"/>
              <a:pPr/>
              <a:t>15</a:t>
            </a:fld>
            <a:endParaRPr lang="es-ES" dirty="0"/>
          </a:p>
        </p:txBody>
      </p:sp>
      <p:pic>
        <p:nvPicPr>
          <p:cNvPr id="8" name="7 Imagen" descr="Logo color en baja.jpg"/>
          <p:cNvPicPr>
            <a:picLocks noChangeAspect="1"/>
          </p:cNvPicPr>
          <p:nvPr/>
        </p:nvPicPr>
        <p:blipFill>
          <a:blip r:embed="rId3" cstate="print"/>
          <a:stretch>
            <a:fillRect/>
          </a:stretch>
        </p:blipFill>
        <p:spPr>
          <a:xfrm>
            <a:off x="0" y="0"/>
            <a:ext cx="899592" cy="76966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ox(in)">
                                      <p:cBhvr>
                                        <p:cTn id="13" dur="1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ox(in)">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box(in)">
                                      <p:cBhvr>
                                        <p:cTn id="23" dur="10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box(in)">
                                      <p:cBhvr>
                                        <p:cTn id="28" dur="1000"/>
                                        <p:tgtEl>
                                          <p:spTgt spid="3">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box(in)">
                                      <p:cBhvr>
                                        <p:cTn id="33" dur="1000"/>
                                        <p:tgtEl>
                                          <p:spTgt spid="3">
                                            <p:txEl>
                                              <p:pRg st="7" end="7"/>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4" presetClass="entr" presetSubtype="16" fill="hold" nodeType="click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box(in)">
                                      <p:cBhvr>
                                        <p:cTn id="38" dur="1000"/>
                                        <p:tgtEl>
                                          <p:spTgt spid="3">
                                            <p:txEl>
                                              <p:pRg st="8" end="8"/>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box(in)">
                                      <p:cBhvr>
                                        <p:cTn id="43" dur="1000"/>
                                        <p:tgtEl>
                                          <p:spTgt spid="3">
                                            <p:txEl>
                                              <p:pRg st="9" end="9"/>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4" presetClass="entr" presetSubtype="16" fill="hold" nodeType="clickEffect">
                                  <p:stCondLst>
                                    <p:cond delay="0"/>
                                  </p:stCondLst>
                                  <p:childTnLst>
                                    <p:set>
                                      <p:cBhvr>
                                        <p:cTn id="47" dur="1" fill="hold">
                                          <p:stCondLst>
                                            <p:cond delay="0"/>
                                          </p:stCondLst>
                                        </p:cTn>
                                        <p:tgtEl>
                                          <p:spTgt spid="3">
                                            <p:txEl>
                                              <p:pRg st="10" end="10"/>
                                            </p:txEl>
                                          </p:spTgt>
                                        </p:tgtEl>
                                        <p:attrNameLst>
                                          <p:attrName>style.visibility</p:attrName>
                                        </p:attrNameLst>
                                      </p:cBhvr>
                                      <p:to>
                                        <p:strVal val="visible"/>
                                      </p:to>
                                    </p:set>
                                    <p:animEffect transition="in" filter="box(in)">
                                      <p:cBhvr>
                                        <p:cTn id="48" dur="1000"/>
                                        <p:tgtEl>
                                          <p:spTgt spid="3">
                                            <p:txEl>
                                              <p:pRg st="10" end="1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4" presetClass="entr" presetSubtype="16" fill="hold" nodeType="clickEffect">
                                  <p:stCondLst>
                                    <p:cond delay="0"/>
                                  </p:stCondLst>
                                  <p:childTnLst>
                                    <p:set>
                                      <p:cBhvr>
                                        <p:cTn id="52" dur="1" fill="hold">
                                          <p:stCondLst>
                                            <p:cond delay="0"/>
                                          </p:stCondLst>
                                        </p:cTn>
                                        <p:tgtEl>
                                          <p:spTgt spid="3">
                                            <p:txEl>
                                              <p:pRg st="22" end="22"/>
                                            </p:txEl>
                                          </p:spTgt>
                                        </p:tgtEl>
                                        <p:attrNameLst>
                                          <p:attrName>style.visibility</p:attrName>
                                        </p:attrNameLst>
                                      </p:cBhvr>
                                      <p:to>
                                        <p:strVal val="visible"/>
                                      </p:to>
                                    </p:set>
                                    <p:animEffect transition="in" filter="box(in)">
                                      <p:cBhvr>
                                        <p:cTn id="53" dur="1000"/>
                                        <p:tgtEl>
                                          <p:spTgt spid="3">
                                            <p:txEl>
                                              <p:pRg st="22" end="22"/>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4" presetClass="entr" presetSubtype="16" fill="hold" nodeType="clickEffect">
                                  <p:stCondLst>
                                    <p:cond delay="0"/>
                                  </p:stCondLst>
                                  <p:childTnLst>
                                    <p:set>
                                      <p:cBhvr>
                                        <p:cTn id="57" dur="1" fill="hold">
                                          <p:stCondLst>
                                            <p:cond delay="0"/>
                                          </p:stCondLst>
                                        </p:cTn>
                                        <p:tgtEl>
                                          <p:spTgt spid="3">
                                            <p:txEl>
                                              <p:pRg st="15" end="15"/>
                                            </p:txEl>
                                          </p:spTgt>
                                        </p:tgtEl>
                                        <p:attrNameLst>
                                          <p:attrName>style.visibility</p:attrName>
                                        </p:attrNameLst>
                                      </p:cBhvr>
                                      <p:to>
                                        <p:strVal val="visible"/>
                                      </p:to>
                                    </p:set>
                                    <p:animEffect transition="in" filter="box(in)">
                                      <p:cBhvr>
                                        <p:cTn id="58" dur="1000"/>
                                        <p:tgtEl>
                                          <p:spTgt spid="3">
                                            <p:txEl>
                                              <p:pRg st="15" end="15"/>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4" presetClass="entr" presetSubtype="16" fill="hold" nodeType="clickEffect">
                                  <p:stCondLst>
                                    <p:cond delay="0"/>
                                  </p:stCondLst>
                                  <p:childTnLst>
                                    <p:set>
                                      <p:cBhvr>
                                        <p:cTn id="62" dur="1" fill="hold">
                                          <p:stCondLst>
                                            <p:cond delay="0"/>
                                          </p:stCondLst>
                                        </p:cTn>
                                        <p:tgtEl>
                                          <p:spTgt spid="3">
                                            <p:txEl>
                                              <p:pRg st="24" end="24"/>
                                            </p:txEl>
                                          </p:spTgt>
                                        </p:tgtEl>
                                        <p:attrNameLst>
                                          <p:attrName>style.visibility</p:attrName>
                                        </p:attrNameLst>
                                      </p:cBhvr>
                                      <p:to>
                                        <p:strVal val="visible"/>
                                      </p:to>
                                    </p:set>
                                    <p:animEffect transition="in" filter="box(in)">
                                      <p:cBhvr>
                                        <p:cTn id="63" dur="1000"/>
                                        <p:tgtEl>
                                          <p:spTgt spid="3">
                                            <p:txEl>
                                              <p:pRg st="24" end="24"/>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4" presetClass="entr" presetSubtype="16" fill="hold" nodeType="clickEffect">
                                  <p:stCondLst>
                                    <p:cond delay="0"/>
                                  </p:stCondLst>
                                  <p:childTnLst>
                                    <p:set>
                                      <p:cBhvr>
                                        <p:cTn id="67" dur="1" fill="hold">
                                          <p:stCondLst>
                                            <p:cond delay="0"/>
                                          </p:stCondLst>
                                        </p:cTn>
                                        <p:tgtEl>
                                          <p:spTgt spid="3">
                                            <p:txEl>
                                              <p:pRg st="27" end="27"/>
                                            </p:txEl>
                                          </p:spTgt>
                                        </p:tgtEl>
                                        <p:attrNameLst>
                                          <p:attrName>style.visibility</p:attrName>
                                        </p:attrNameLst>
                                      </p:cBhvr>
                                      <p:to>
                                        <p:strVal val="visible"/>
                                      </p:to>
                                    </p:set>
                                    <p:animEffect transition="in" filter="box(in)">
                                      <p:cBhvr>
                                        <p:cTn id="68" dur="1000"/>
                                        <p:tgtEl>
                                          <p:spTgt spid="3">
                                            <p:txEl>
                                              <p:pRg st="27" end="2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1143000"/>
          </a:xfrm>
        </p:spPr>
        <p:txBody>
          <a:bodyPr>
            <a:noAutofit/>
          </a:bodyPr>
          <a:lstStyle/>
          <a:p>
            <a:pPr marL="514350" lvl="0" indent="-514350">
              <a:spcBef>
                <a:spcPct val="20000"/>
              </a:spcBef>
            </a:pPr>
            <a:r>
              <a:rPr lang="es-ES" sz="2800" b="1" dirty="0" smtClean="0">
                <a:solidFill>
                  <a:schemeClr val="accent1"/>
                </a:solidFill>
              </a:rPr>
              <a:t>REFORMA TRIBUTARIA</a:t>
            </a:r>
            <a:endParaRPr lang="es-CL" sz="2800" b="1" dirty="0" smtClean="0">
              <a:solidFill>
                <a:schemeClr val="accent1"/>
              </a:solidFill>
              <a:ea typeface="+mn-ea"/>
              <a:cs typeface="+mn-cs"/>
            </a:endParaRPr>
          </a:p>
        </p:txBody>
      </p:sp>
      <p:sp>
        <p:nvSpPr>
          <p:cNvPr id="3" name="2 Marcador de contenido"/>
          <p:cNvSpPr>
            <a:spLocks noGrp="1"/>
          </p:cNvSpPr>
          <p:nvPr>
            <p:ph idx="1"/>
          </p:nvPr>
        </p:nvSpPr>
        <p:spPr>
          <a:xfrm>
            <a:off x="395536" y="1124744"/>
            <a:ext cx="8229600" cy="5328592"/>
          </a:xfrm>
        </p:spPr>
        <p:txBody>
          <a:bodyPr>
            <a:noAutofit/>
          </a:bodyPr>
          <a:lstStyle/>
          <a:p>
            <a:pPr marL="0" indent="0" algn="just" defTabSz="452438">
              <a:buNone/>
            </a:pPr>
            <a:r>
              <a:rPr lang="es-CL" sz="1800" b="1" i="1" dirty="0" smtClean="0"/>
              <a:t>2.	El cambio de enfoque antes descrito se advierte en una serie de otras normas a lo largo del PDL……..</a:t>
            </a:r>
          </a:p>
          <a:p>
            <a:pPr marL="0" indent="0" algn="just"/>
            <a:endParaRPr lang="es-CL" sz="1800" dirty="0" smtClean="0"/>
          </a:p>
          <a:p>
            <a:pPr lvl="0" algn="just"/>
            <a:r>
              <a:rPr lang="es-CL" sz="2000" b="1" i="1" dirty="0" smtClean="0"/>
              <a:t>SII podrá prescindir, para efectos tributarios, de lo pactado en los estatutos, acuerdos entre socios o accionistas e incluso distribuciones reales que se hayan podido hacer por los socios y accionistas, para atribuir la renta a los socios y así gravarlos </a:t>
            </a:r>
            <a:r>
              <a:rPr lang="es-CL" sz="2000" dirty="0" smtClean="0"/>
              <a:t>de acuerdo a los elementos de juicio que este organismo decida discrecionalmente aplicar. Por cierto una norma de estas características atenta contra la autonomía de la voluntad y la libertad contractual. </a:t>
            </a:r>
          </a:p>
          <a:p>
            <a:pPr algn="just">
              <a:buNone/>
            </a:pPr>
            <a:endParaRPr lang="es-CL" sz="2000" dirty="0" smtClean="0"/>
          </a:p>
          <a:p>
            <a:pPr lvl="0" algn="just"/>
            <a:r>
              <a:rPr lang="es-CL" sz="2000" b="1" i="1" dirty="0" smtClean="0"/>
              <a:t>SII podrá impugnar fundadamente los valores contables o financieros contabilizados y declarados por el contribuyente,</a:t>
            </a:r>
            <a:r>
              <a:rPr lang="es-CL" sz="2000" dirty="0" smtClean="0"/>
              <a:t> cuando no sean consistentes con normas o prácticas contables o financieras generalmente, ajustando diferencias temporales de acuerdo al valor que hubiere correspondido.</a:t>
            </a:r>
          </a:p>
          <a:p>
            <a:pPr algn="just"/>
            <a:r>
              <a:rPr lang="es-CL" sz="2000" dirty="0" smtClean="0"/>
              <a:t> </a:t>
            </a:r>
          </a:p>
        </p:txBody>
      </p:sp>
      <p:pic>
        <p:nvPicPr>
          <p:cNvPr id="5" name="4 Imagen" descr="Logo color en baja.jpg"/>
          <p:cNvPicPr>
            <a:picLocks noChangeAspect="1"/>
          </p:cNvPicPr>
          <p:nvPr/>
        </p:nvPicPr>
        <p:blipFill>
          <a:blip r:embed="rId3" cstate="print"/>
          <a:stretch>
            <a:fillRect/>
          </a:stretch>
        </p:blipFill>
        <p:spPr>
          <a:xfrm>
            <a:off x="179511" y="116632"/>
            <a:ext cx="757475" cy="648072"/>
          </a:xfrm>
          <a:prstGeom prst="rect">
            <a:avLst/>
          </a:prstGeom>
        </p:spPr>
      </p:pic>
      <p:sp>
        <p:nvSpPr>
          <p:cNvPr id="6" name="5 Marcador de número de diapositiva"/>
          <p:cNvSpPr>
            <a:spLocks noGrp="1"/>
          </p:cNvSpPr>
          <p:nvPr>
            <p:ph type="sldNum" sz="quarter" idx="12"/>
          </p:nvPr>
        </p:nvSpPr>
        <p:spPr>
          <a:xfrm>
            <a:off x="8244408" y="0"/>
            <a:ext cx="899592" cy="764705"/>
          </a:xfrm>
        </p:spPr>
        <p:txBody>
          <a:bodyPr/>
          <a:lstStyle/>
          <a:p>
            <a:fld id="{9310422A-3A6B-43C9-B5D3-FE476F270159}" type="slidenum">
              <a:rPr lang="es-ES" smtClean="0"/>
              <a:pPr/>
              <a:t>16</a:t>
            </a:fld>
            <a:endParaRPr lang="es-ES" dirty="0"/>
          </a:p>
        </p:txBody>
      </p:sp>
      <p:pic>
        <p:nvPicPr>
          <p:cNvPr id="7" name="6 Imagen" descr="Logo color en baja.jpg"/>
          <p:cNvPicPr>
            <a:picLocks noChangeAspect="1"/>
          </p:cNvPicPr>
          <p:nvPr/>
        </p:nvPicPr>
        <p:blipFill>
          <a:blip r:embed="rId3" cstate="print"/>
          <a:stretch>
            <a:fillRect/>
          </a:stretch>
        </p:blipFill>
        <p:spPr>
          <a:xfrm>
            <a:off x="0" y="0"/>
            <a:ext cx="899592" cy="76966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ox(in)">
                                      <p:cBhvr>
                                        <p:cTn id="13" dur="1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ox(in)">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ox(in)">
                                      <p:cBhvr>
                                        <p:cTn id="23" dur="10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box(in)">
                                      <p:cBhvr>
                                        <p:cTn id="28"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1143000"/>
          </a:xfrm>
        </p:spPr>
        <p:txBody>
          <a:bodyPr>
            <a:noAutofit/>
          </a:bodyPr>
          <a:lstStyle/>
          <a:p>
            <a:pPr marL="514350" lvl="0" indent="-514350">
              <a:spcBef>
                <a:spcPct val="20000"/>
              </a:spcBef>
            </a:pPr>
            <a:r>
              <a:rPr lang="es-ES" sz="2800" b="1" dirty="0" smtClean="0">
                <a:solidFill>
                  <a:schemeClr val="accent1"/>
                </a:solidFill>
              </a:rPr>
              <a:t>REFORMA TRIBUTARIA</a:t>
            </a:r>
            <a:endParaRPr lang="es-CL" sz="2800" b="1" dirty="0" smtClean="0">
              <a:solidFill>
                <a:schemeClr val="accent1"/>
              </a:solidFill>
              <a:ea typeface="+mn-ea"/>
              <a:cs typeface="+mn-cs"/>
            </a:endParaRPr>
          </a:p>
        </p:txBody>
      </p:sp>
      <p:sp>
        <p:nvSpPr>
          <p:cNvPr id="3" name="2 Marcador de contenido"/>
          <p:cNvSpPr>
            <a:spLocks noGrp="1"/>
          </p:cNvSpPr>
          <p:nvPr>
            <p:ph idx="1"/>
          </p:nvPr>
        </p:nvSpPr>
        <p:spPr>
          <a:xfrm>
            <a:off x="395536" y="1124744"/>
            <a:ext cx="8229600" cy="5328592"/>
          </a:xfrm>
        </p:spPr>
        <p:txBody>
          <a:bodyPr>
            <a:noAutofit/>
          </a:bodyPr>
          <a:lstStyle/>
          <a:p>
            <a:pPr marL="0" indent="0" algn="just" defTabSz="452438">
              <a:buNone/>
            </a:pPr>
            <a:r>
              <a:rPr lang="es-CL" sz="1800" b="1" i="1" dirty="0" smtClean="0"/>
              <a:t>El cambio de enfoque antes descrito se advierte en una serie de otras normas a lo largo del PDL……..</a:t>
            </a:r>
          </a:p>
          <a:p>
            <a:pPr marL="0" indent="0" algn="just"/>
            <a:endParaRPr lang="es-CL" sz="1800" dirty="0" smtClean="0"/>
          </a:p>
          <a:p>
            <a:pPr lvl="0" algn="just"/>
            <a:r>
              <a:rPr lang="es-CL" sz="1800" b="1" i="1" dirty="0" smtClean="0"/>
              <a:t>Se otorga al SII la facultad para acceder a los datos de pagos electrónicos, tarjetas de crédito y débito</a:t>
            </a:r>
            <a:r>
              <a:rPr lang="es-CL" sz="1800" dirty="0" smtClean="0"/>
              <a:t>. La norma resulta excesiva y podría atentar contra el derecho a la vida privada. Ello pues la amplitud de su redacción da a entender que no solo se quiere acceder a la información del contribuyente que efectúa una venta (control de IVA-boletas) sino también a la información de compras pagadas por medios electrónicos (tarjetas de crédito y débito) y utilizar métodos estadísticos para determinar diferencias tributarias. Así la medida podría involucrar a las personas naturales. </a:t>
            </a:r>
          </a:p>
          <a:p>
            <a:pPr algn="just">
              <a:buNone/>
            </a:pPr>
            <a:r>
              <a:rPr lang="es-CL" sz="1800" b="1" i="1" dirty="0" smtClean="0"/>
              <a:t> </a:t>
            </a:r>
            <a:endParaRPr lang="es-CL" sz="1800" dirty="0" smtClean="0"/>
          </a:p>
          <a:p>
            <a:pPr algn="just"/>
            <a:r>
              <a:rPr lang="es-CL" sz="1800" dirty="0" smtClean="0"/>
              <a:t>Así, el SII podría comparar si los gastos que hace una persona con tarjetas son coherentes con los ingresos que reporta, y por los cuales tributa. </a:t>
            </a:r>
          </a:p>
          <a:p>
            <a:pPr algn="just"/>
            <a:endParaRPr lang="es-CL" sz="1800" dirty="0" smtClean="0"/>
          </a:p>
          <a:p>
            <a:pPr algn="just"/>
            <a:r>
              <a:rPr lang="es-CL" sz="1800" dirty="0" smtClean="0"/>
              <a:t>Además dado que la norma también plantea la revisión de las compras efectuadas mediante tarjetas de débito no se advierte bien como conjuga esto con la reserva y el secreto bancario. </a:t>
            </a:r>
          </a:p>
        </p:txBody>
      </p:sp>
      <p:pic>
        <p:nvPicPr>
          <p:cNvPr id="5" name="4 Imagen" descr="Logo color en baja.jpg"/>
          <p:cNvPicPr>
            <a:picLocks noChangeAspect="1"/>
          </p:cNvPicPr>
          <p:nvPr/>
        </p:nvPicPr>
        <p:blipFill>
          <a:blip r:embed="rId3" cstate="print"/>
          <a:stretch>
            <a:fillRect/>
          </a:stretch>
        </p:blipFill>
        <p:spPr>
          <a:xfrm>
            <a:off x="179511" y="116632"/>
            <a:ext cx="757475" cy="648072"/>
          </a:xfrm>
          <a:prstGeom prst="rect">
            <a:avLst/>
          </a:prstGeom>
        </p:spPr>
      </p:pic>
      <p:sp>
        <p:nvSpPr>
          <p:cNvPr id="6" name="5 Marcador de número de diapositiva"/>
          <p:cNvSpPr>
            <a:spLocks noGrp="1"/>
          </p:cNvSpPr>
          <p:nvPr>
            <p:ph type="sldNum" sz="quarter" idx="12"/>
          </p:nvPr>
        </p:nvSpPr>
        <p:spPr>
          <a:xfrm>
            <a:off x="8244408" y="0"/>
            <a:ext cx="899592" cy="764705"/>
          </a:xfrm>
        </p:spPr>
        <p:txBody>
          <a:bodyPr/>
          <a:lstStyle/>
          <a:p>
            <a:fld id="{9310422A-3A6B-43C9-B5D3-FE476F270159}" type="slidenum">
              <a:rPr lang="es-ES" smtClean="0"/>
              <a:pPr/>
              <a:t>17</a:t>
            </a:fld>
            <a:endParaRPr lang="es-ES" dirty="0"/>
          </a:p>
        </p:txBody>
      </p:sp>
      <p:pic>
        <p:nvPicPr>
          <p:cNvPr id="7" name="6 Imagen" descr="Logo color en baja.jpg"/>
          <p:cNvPicPr>
            <a:picLocks noChangeAspect="1"/>
          </p:cNvPicPr>
          <p:nvPr/>
        </p:nvPicPr>
        <p:blipFill>
          <a:blip r:embed="rId3" cstate="print"/>
          <a:stretch>
            <a:fillRect/>
          </a:stretch>
        </p:blipFill>
        <p:spPr>
          <a:xfrm>
            <a:off x="0" y="0"/>
            <a:ext cx="899592" cy="76966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ox(in)">
                                      <p:cBhvr>
                                        <p:cTn id="13" dur="1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ox(in)">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box(in)">
                                      <p:cBhvr>
                                        <p:cTn id="23" dur="10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box(in)">
                                      <p:cBhvr>
                                        <p:cTn id="28" dur="10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box(in)">
                                      <p:cBhvr>
                                        <p:cTn id="33"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1143000"/>
          </a:xfrm>
        </p:spPr>
        <p:txBody>
          <a:bodyPr>
            <a:noAutofit/>
          </a:bodyPr>
          <a:lstStyle/>
          <a:p>
            <a:pPr marL="514350" lvl="0" indent="-514350">
              <a:spcBef>
                <a:spcPct val="20000"/>
              </a:spcBef>
            </a:pPr>
            <a:r>
              <a:rPr lang="es-ES" sz="2800" b="1" dirty="0" smtClean="0">
                <a:solidFill>
                  <a:schemeClr val="accent1"/>
                </a:solidFill>
              </a:rPr>
              <a:t>REFORMA TRIBUTARIA</a:t>
            </a:r>
            <a:endParaRPr lang="es-CL" sz="2800" b="1" dirty="0" smtClean="0">
              <a:solidFill>
                <a:schemeClr val="accent1"/>
              </a:solidFill>
              <a:ea typeface="+mn-ea"/>
              <a:cs typeface="+mn-cs"/>
            </a:endParaRPr>
          </a:p>
        </p:txBody>
      </p:sp>
      <p:sp>
        <p:nvSpPr>
          <p:cNvPr id="3" name="2 Marcador de contenido"/>
          <p:cNvSpPr>
            <a:spLocks noGrp="1"/>
          </p:cNvSpPr>
          <p:nvPr>
            <p:ph idx="1"/>
          </p:nvPr>
        </p:nvSpPr>
        <p:spPr>
          <a:xfrm>
            <a:off x="395536" y="1124744"/>
            <a:ext cx="8229600" cy="5328592"/>
          </a:xfrm>
        </p:spPr>
        <p:txBody>
          <a:bodyPr>
            <a:noAutofit/>
          </a:bodyPr>
          <a:lstStyle/>
          <a:p>
            <a:pPr marL="0" indent="0" algn="just" defTabSz="452438">
              <a:buNone/>
            </a:pPr>
            <a:r>
              <a:rPr lang="es-CL" sz="1800" b="1" i="1" dirty="0" smtClean="0"/>
              <a:t>El cambio de enfoque antes descrito se advierte en una serie de otras normas a lo largo del PDL……..</a:t>
            </a:r>
          </a:p>
          <a:p>
            <a:pPr marL="0" indent="0" algn="just"/>
            <a:endParaRPr lang="es-CL" sz="1800" dirty="0" smtClean="0"/>
          </a:p>
          <a:p>
            <a:pPr lvl="0" algn="just"/>
            <a:r>
              <a:rPr lang="es-CL" sz="2000" b="1" i="1" dirty="0" smtClean="0"/>
              <a:t>Gastos en Supermercado: Cuando excedan de 1 UTM en cada mes, no procede su deducción como gasto sin autorización del SII. </a:t>
            </a:r>
            <a:endParaRPr lang="es-CL" sz="2000" dirty="0" smtClean="0"/>
          </a:p>
          <a:p>
            <a:pPr algn="just">
              <a:buNone/>
            </a:pPr>
            <a:endParaRPr lang="es-CL" sz="2000" dirty="0" smtClean="0"/>
          </a:p>
          <a:p>
            <a:pPr lvl="0" algn="just"/>
            <a:r>
              <a:rPr lang="es-CL" sz="2000" dirty="0" smtClean="0"/>
              <a:t>S</a:t>
            </a:r>
            <a:r>
              <a:rPr lang="es-CL" sz="2000" b="1" i="1" dirty="0" smtClean="0"/>
              <a:t>ervicio podrá exigir la utilización de sistemas tecnológicos de información que permitan el debido control tributario de ciertos sectores de contribuyentes o actividade</a:t>
            </a:r>
            <a:r>
              <a:rPr lang="es-CL" sz="2000" dirty="0" smtClean="0"/>
              <a:t>s. El SII a su juicio exclusivo mediante resolución fundada establecerá los contribuyentes sujetos a estas exigencias y las especificaciones tecnológicas respectivas.</a:t>
            </a:r>
          </a:p>
          <a:p>
            <a:pPr lvl="0" algn="just"/>
            <a:endParaRPr lang="es-CL" sz="2000" dirty="0" smtClean="0"/>
          </a:p>
          <a:p>
            <a:r>
              <a:rPr lang="es-CL" sz="2000" dirty="0" smtClean="0"/>
              <a:t> </a:t>
            </a:r>
          </a:p>
          <a:p>
            <a:pPr marL="895350" indent="-442913" algn="just" defTabSz="452438">
              <a:buNone/>
            </a:pPr>
            <a:endParaRPr lang="es-CL" sz="1800" dirty="0" smtClean="0"/>
          </a:p>
        </p:txBody>
      </p:sp>
      <p:pic>
        <p:nvPicPr>
          <p:cNvPr id="5" name="4 Imagen" descr="Logo color en baja.jpg"/>
          <p:cNvPicPr>
            <a:picLocks noChangeAspect="1"/>
          </p:cNvPicPr>
          <p:nvPr/>
        </p:nvPicPr>
        <p:blipFill>
          <a:blip r:embed="rId3" cstate="print"/>
          <a:stretch>
            <a:fillRect/>
          </a:stretch>
        </p:blipFill>
        <p:spPr>
          <a:xfrm>
            <a:off x="179511" y="116632"/>
            <a:ext cx="757475" cy="648072"/>
          </a:xfrm>
          <a:prstGeom prst="rect">
            <a:avLst/>
          </a:prstGeom>
        </p:spPr>
      </p:pic>
      <p:sp>
        <p:nvSpPr>
          <p:cNvPr id="6" name="5 Marcador de número de diapositiva"/>
          <p:cNvSpPr>
            <a:spLocks noGrp="1"/>
          </p:cNvSpPr>
          <p:nvPr>
            <p:ph type="sldNum" sz="quarter" idx="12"/>
          </p:nvPr>
        </p:nvSpPr>
        <p:spPr>
          <a:xfrm>
            <a:off x="8244408" y="0"/>
            <a:ext cx="899592" cy="764705"/>
          </a:xfrm>
        </p:spPr>
        <p:txBody>
          <a:bodyPr/>
          <a:lstStyle/>
          <a:p>
            <a:fld id="{9310422A-3A6B-43C9-B5D3-FE476F270159}" type="slidenum">
              <a:rPr lang="es-ES" smtClean="0"/>
              <a:pPr/>
              <a:t>18</a:t>
            </a:fld>
            <a:endParaRPr lang="es-ES" dirty="0"/>
          </a:p>
        </p:txBody>
      </p:sp>
      <p:pic>
        <p:nvPicPr>
          <p:cNvPr id="7" name="6 Imagen" descr="Logo color en baja.jpg"/>
          <p:cNvPicPr>
            <a:picLocks noChangeAspect="1"/>
          </p:cNvPicPr>
          <p:nvPr/>
        </p:nvPicPr>
        <p:blipFill>
          <a:blip r:embed="rId3" cstate="print"/>
          <a:stretch>
            <a:fillRect/>
          </a:stretch>
        </p:blipFill>
        <p:spPr>
          <a:xfrm>
            <a:off x="0" y="0"/>
            <a:ext cx="899592" cy="76966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ox(in)">
                                      <p:cBhvr>
                                        <p:cTn id="13" dur="1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ox(in)">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ox(in)">
                                      <p:cBhvr>
                                        <p:cTn id="23" dur="10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box(in)">
                                      <p:cBhvr>
                                        <p:cTn id="28"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1143000"/>
          </a:xfrm>
        </p:spPr>
        <p:txBody>
          <a:bodyPr>
            <a:noAutofit/>
          </a:bodyPr>
          <a:lstStyle/>
          <a:p>
            <a:pPr marL="514350" lvl="0" indent="-514350">
              <a:spcBef>
                <a:spcPct val="20000"/>
              </a:spcBef>
            </a:pPr>
            <a:r>
              <a:rPr lang="es-ES" sz="2800" b="1" dirty="0" smtClean="0">
                <a:solidFill>
                  <a:schemeClr val="accent1"/>
                </a:solidFill>
                <a:ea typeface="+mn-ea"/>
                <a:cs typeface="+mn-cs"/>
              </a:rPr>
              <a:t>REFORMA TRIBUTARIA</a:t>
            </a:r>
            <a:endParaRPr lang="es-CL" sz="2800" b="1" dirty="0" smtClean="0">
              <a:solidFill>
                <a:schemeClr val="accent1"/>
              </a:solidFill>
              <a:ea typeface="+mn-ea"/>
              <a:cs typeface="+mn-cs"/>
            </a:endParaRPr>
          </a:p>
        </p:txBody>
      </p:sp>
      <p:sp>
        <p:nvSpPr>
          <p:cNvPr id="3" name="2 Marcador de contenido"/>
          <p:cNvSpPr>
            <a:spLocks noGrp="1"/>
          </p:cNvSpPr>
          <p:nvPr>
            <p:ph idx="1"/>
          </p:nvPr>
        </p:nvSpPr>
        <p:spPr>
          <a:xfrm>
            <a:off x="395536" y="980728"/>
            <a:ext cx="8229600" cy="5328592"/>
          </a:xfrm>
        </p:spPr>
        <p:txBody>
          <a:bodyPr>
            <a:noAutofit/>
          </a:bodyPr>
          <a:lstStyle/>
          <a:p>
            <a:pPr marL="0" indent="0" algn="just" defTabSz="452438">
              <a:buNone/>
            </a:pPr>
            <a:endParaRPr lang="es-CL" sz="1800" dirty="0" smtClean="0"/>
          </a:p>
          <a:p>
            <a:pPr marL="0" indent="0" algn="just" defTabSz="452438">
              <a:spcBef>
                <a:spcPts val="0"/>
              </a:spcBef>
            </a:pPr>
            <a:r>
              <a:rPr lang="es-CL" sz="1800" b="1" dirty="0" smtClean="0"/>
              <a:t>	</a:t>
            </a:r>
            <a:r>
              <a:rPr lang="es-CL" sz="2000" b="1" dirty="0" smtClean="0">
                <a:solidFill>
                  <a:schemeClr val="accent3">
                    <a:lumMod val="75000"/>
                  </a:schemeClr>
                </a:solidFill>
              </a:rPr>
              <a:t>CAMBIO DE ENFOQUE Y MAYORES FACULTADES AL SII</a:t>
            </a:r>
          </a:p>
          <a:p>
            <a:pPr marL="0" indent="0" algn="just" defTabSz="452438">
              <a:spcBef>
                <a:spcPts val="0"/>
              </a:spcBef>
              <a:buNone/>
            </a:pPr>
            <a:endParaRPr lang="es-CL" sz="1800" b="1" dirty="0" smtClean="0"/>
          </a:p>
          <a:p>
            <a:pPr marL="895350" indent="-442913" algn="just" defTabSz="452438">
              <a:buFont typeface="Wingdings" pitchFamily="2" charset="2"/>
              <a:buChar char="Ø"/>
            </a:pPr>
            <a:r>
              <a:rPr lang="es-CL" sz="2000" b="1" dirty="0" smtClean="0"/>
              <a:t>El proyecto de ley presentado otorga poderosas facultades y herramientas al SII.</a:t>
            </a:r>
          </a:p>
          <a:p>
            <a:pPr marL="895350" indent="-442913" algn="just" defTabSz="452438">
              <a:buNone/>
            </a:pPr>
            <a:endParaRPr lang="es-CL" sz="2000" b="1" dirty="0" smtClean="0"/>
          </a:p>
          <a:p>
            <a:pPr marL="895350" indent="-442913" algn="just" defTabSz="452438">
              <a:buFont typeface="Wingdings" pitchFamily="2" charset="2"/>
              <a:buChar char="Ø"/>
            </a:pPr>
            <a:r>
              <a:rPr lang="es-CL" sz="2000" b="1" dirty="0" smtClean="0"/>
              <a:t>Estas nuevas facultades revelan un cambio de enfoque general, no solo de sustancia sobre forma para efectos tributarios, sino de contribuyente bajo sospecha. </a:t>
            </a:r>
          </a:p>
          <a:p>
            <a:pPr marL="895350" indent="-442913" algn="just" defTabSz="452438">
              <a:buNone/>
            </a:pPr>
            <a:endParaRPr lang="es-CL" sz="2000" b="1" dirty="0" smtClean="0"/>
          </a:p>
          <a:p>
            <a:pPr marL="895350" indent="-442913" algn="just" defTabSz="452438">
              <a:buFont typeface="Wingdings" pitchFamily="2" charset="2"/>
              <a:buChar char="Ø"/>
            </a:pPr>
            <a:r>
              <a:rPr lang="es-CL" sz="2000" b="1" dirty="0" smtClean="0"/>
              <a:t>Estas mayores facultades no encuentran, en la propuesta, un contrapeso adecuado respecto de los derechos de los contribuyentes, quienes quedan en situación de total indefensión o de incertidumbre jurídica.</a:t>
            </a:r>
          </a:p>
          <a:p>
            <a:pPr marL="895350" indent="-442913" algn="just" defTabSz="452438">
              <a:buFont typeface="Wingdings" pitchFamily="2" charset="2"/>
              <a:buChar char="Ø"/>
            </a:pPr>
            <a:endParaRPr lang="es-CL" sz="2000" b="1" dirty="0" smtClean="0"/>
          </a:p>
          <a:p>
            <a:pPr marL="895350" indent="-442913" algn="just" defTabSz="452438">
              <a:buFont typeface="Wingdings" pitchFamily="2" charset="2"/>
              <a:buChar char="Ø"/>
            </a:pPr>
            <a:r>
              <a:rPr lang="es-CL" sz="2000" b="1" dirty="0" smtClean="0"/>
              <a:t>Lo anterior puede tener una repercusión importante no solo desde un punto de vista jurídico, constitucional y legal, sino además en la actividad económica.</a:t>
            </a:r>
          </a:p>
          <a:p>
            <a:pPr marL="895350" indent="-442913" algn="just" defTabSz="452438">
              <a:buNone/>
            </a:pPr>
            <a:endParaRPr lang="es-CL" sz="1800" dirty="0" smtClean="0"/>
          </a:p>
          <a:p>
            <a:pPr marL="895350" indent="-442913" algn="just" defTabSz="452438">
              <a:buNone/>
            </a:pPr>
            <a:endParaRPr lang="es-CL" sz="1800" dirty="0" smtClean="0"/>
          </a:p>
          <a:p>
            <a:pPr marL="895350" indent="-442913" algn="just" defTabSz="452438">
              <a:buNone/>
            </a:pPr>
            <a:r>
              <a:rPr lang="es-CL" sz="1800" dirty="0" smtClean="0"/>
              <a:t> </a:t>
            </a:r>
          </a:p>
          <a:p>
            <a:pPr marL="895350" indent="-442913" algn="just" defTabSz="452438">
              <a:buNone/>
            </a:pPr>
            <a:endParaRPr lang="es-CL" sz="1800" dirty="0" smtClean="0"/>
          </a:p>
          <a:p>
            <a:pPr marL="895350" indent="-442913" algn="just" defTabSz="452438">
              <a:buFont typeface="Wingdings" pitchFamily="2" charset="2"/>
              <a:buChar char="Ø"/>
            </a:pPr>
            <a:endParaRPr lang="es-CL" sz="1800" dirty="0" smtClean="0"/>
          </a:p>
          <a:p>
            <a:pPr marL="895350" indent="-442913" algn="just" defTabSz="452438">
              <a:buNone/>
            </a:pPr>
            <a:endParaRPr lang="es-CL" sz="1800" dirty="0" smtClean="0"/>
          </a:p>
          <a:p>
            <a:pPr marL="2609850" lvl="4" indent="-442913" algn="just" defTabSz="452438">
              <a:buFont typeface="Wingdings" pitchFamily="2" charset="2"/>
              <a:buChar char="Ø"/>
            </a:pPr>
            <a:endParaRPr lang="es-CL" sz="600" dirty="0" smtClean="0"/>
          </a:p>
          <a:p>
            <a:pPr marL="895350" indent="-442913" algn="just" defTabSz="452438">
              <a:buFont typeface="Wingdings" pitchFamily="2" charset="2"/>
              <a:buChar char="Ø"/>
            </a:pPr>
            <a:endParaRPr lang="es-CL" sz="1800" dirty="0" smtClean="0"/>
          </a:p>
          <a:p>
            <a:pPr marL="895350" indent="-442913" algn="just" defTabSz="452438">
              <a:buFont typeface="Wingdings" pitchFamily="2" charset="2"/>
              <a:buChar char="Ø"/>
            </a:pPr>
            <a:endParaRPr lang="es-CL" sz="1800" dirty="0" smtClean="0"/>
          </a:p>
        </p:txBody>
      </p:sp>
      <p:sp>
        <p:nvSpPr>
          <p:cNvPr id="6" name="5 Marcador de número de diapositiva"/>
          <p:cNvSpPr>
            <a:spLocks noGrp="1"/>
          </p:cNvSpPr>
          <p:nvPr>
            <p:ph type="sldNum" sz="quarter" idx="12"/>
          </p:nvPr>
        </p:nvSpPr>
        <p:spPr>
          <a:xfrm>
            <a:off x="8244408" y="0"/>
            <a:ext cx="899592" cy="764705"/>
          </a:xfrm>
        </p:spPr>
        <p:txBody>
          <a:bodyPr/>
          <a:lstStyle/>
          <a:p>
            <a:fld id="{9310422A-3A6B-43C9-B5D3-FE476F270159}" type="slidenum">
              <a:rPr lang="es-ES" smtClean="0"/>
              <a:pPr/>
              <a:t>2</a:t>
            </a:fld>
            <a:endParaRPr lang="es-ES" dirty="0"/>
          </a:p>
        </p:txBody>
      </p:sp>
      <p:pic>
        <p:nvPicPr>
          <p:cNvPr id="8" name="7 Imagen" descr="Logo color en baja.jpg"/>
          <p:cNvPicPr>
            <a:picLocks noChangeAspect="1"/>
          </p:cNvPicPr>
          <p:nvPr/>
        </p:nvPicPr>
        <p:blipFill>
          <a:blip r:embed="rId3" cstate="print"/>
          <a:stretch>
            <a:fillRect/>
          </a:stretch>
        </p:blipFill>
        <p:spPr>
          <a:xfrm>
            <a:off x="0" y="0"/>
            <a:ext cx="899592" cy="76966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ox(in)">
                                      <p:cBhvr>
                                        <p:cTn id="13" dur="1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ox(in)">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box(in)">
                                      <p:cBhvr>
                                        <p:cTn id="23" dur="10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box(in)">
                                      <p:cBhvr>
                                        <p:cTn id="28" dur="1000"/>
                                        <p:tgtEl>
                                          <p:spTgt spid="3">
                                            <p:txEl>
                                              <p:pRg st="7" end="7"/>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box(in)">
                                      <p:cBhvr>
                                        <p:cTn id="33" dur="1000"/>
                                        <p:tgtEl>
                                          <p:spTgt spid="3">
                                            <p:txEl>
                                              <p:pRg st="9" end="9"/>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4" presetClass="entr" presetSubtype="16" fill="hold" nodeType="clickEffect">
                                  <p:stCondLst>
                                    <p:cond delay="0"/>
                                  </p:stCondLst>
                                  <p:childTnLst>
                                    <p:set>
                                      <p:cBhvr>
                                        <p:cTn id="37" dur="1" fill="hold">
                                          <p:stCondLst>
                                            <p:cond delay="0"/>
                                          </p:stCondLst>
                                        </p:cTn>
                                        <p:tgtEl>
                                          <p:spTgt spid="3">
                                            <p:txEl>
                                              <p:pRg st="12" end="12"/>
                                            </p:txEl>
                                          </p:spTgt>
                                        </p:tgtEl>
                                        <p:attrNameLst>
                                          <p:attrName>style.visibility</p:attrName>
                                        </p:attrNameLst>
                                      </p:cBhvr>
                                      <p:to>
                                        <p:strVal val="visible"/>
                                      </p:to>
                                    </p:set>
                                    <p:animEffect transition="in" filter="box(in)">
                                      <p:cBhvr>
                                        <p:cTn id="38" dur="10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1143000"/>
          </a:xfrm>
        </p:spPr>
        <p:txBody>
          <a:bodyPr>
            <a:noAutofit/>
          </a:bodyPr>
          <a:lstStyle/>
          <a:p>
            <a:pPr marL="514350" lvl="0" indent="-514350">
              <a:spcBef>
                <a:spcPct val="20000"/>
              </a:spcBef>
            </a:pPr>
            <a:r>
              <a:rPr lang="es-ES" sz="2800" b="1" dirty="0" smtClean="0">
                <a:solidFill>
                  <a:schemeClr val="accent1"/>
                </a:solidFill>
                <a:ea typeface="+mn-ea"/>
                <a:cs typeface="+mn-cs"/>
              </a:rPr>
              <a:t>REFORMA TRIBUTARIA</a:t>
            </a:r>
            <a:endParaRPr lang="es-CL" sz="2800" b="1" dirty="0" smtClean="0">
              <a:solidFill>
                <a:schemeClr val="accent1"/>
              </a:solidFill>
              <a:ea typeface="+mn-ea"/>
              <a:cs typeface="+mn-cs"/>
            </a:endParaRPr>
          </a:p>
        </p:txBody>
      </p:sp>
      <p:sp>
        <p:nvSpPr>
          <p:cNvPr id="3" name="2 Marcador de contenido"/>
          <p:cNvSpPr>
            <a:spLocks noGrp="1"/>
          </p:cNvSpPr>
          <p:nvPr>
            <p:ph idx="1"/>
          </p:nvPr>
        </p:nvSpPr>
        <p:spPr>
          <a:xfrm>
            <a:off x="395536" y="1124744"/>
            <a:ext cx="8229600" cy="5328592"/>
          </a:xfrm>
        </p:spPr>
        <p:txBody>
          <a:bodyPr>
            <a:noAutofit/>
          </a:bodyPr>
          <a:lstStyle/>
          <a:p>
            <a:pPr marL="0" indent="0" algn="just" defTabSz="452438">
              <a:buNone/>
            </a:pPr>
            <a:endParaRPr lang="es-CL" sz="1800" dirty="0" smtClean="0"/>
          </a:p>
          <a:p>
            <a:pPr marL="0" indent="0" algn="just" defTabSz="452438">
              <a:spcBef>
                <a:spcPts val="0"/>
              </a:spcBef>
            </a:pPr>
            <a:r>
              <a:rPr lang="es-CL" sz="1800" b="1" dirty="0" smtClean="0"/>
              <a:t>	</a:t>
            </a:r>
            <a:r>
              <a:rPr lang="es-CL" sz="2000" b="1" dirty="0" smtClean="0">
                <a:solidFill>
                  <a:schemeClr val="accent3">
                    <a:lumMod val="75000"/>
                  </a:schemeClr>
                </a:solidFill>
              </a:rPr>
              <a:t>CAMBIO DE ENFOQUE Y MAYORES FACULTADES AL SII</a:t>
            </a:r>
          </a:p>
          <a:p>
            <a:pPr marL="895350" indent="-442913" algn="just" defTabSz="452438">
              <a:buNone/>
            </a:pPr>
            <a:endParaRPr lang="es-CL" sz="1800" b="1" dirty="0" smtClean="0"/>
          </a:p>
          <a:p>
            <a:pPr marL="895350" indent="-442913" algn="just" defTabSz="452438">
              <a:buNone/>
            </a:pPr>
            <a:r>
              <a:rPr lang="es-CL" sz="1800" b="1" dirty="0" smtClean="0"/>
              <a:t>1.	Norma General Anti elusión (Artículo 7 del PDL que introduce los artículos 4 bis, ter y quater al Código Tributario):</a:t>
            </a:r>
          </a:p>
          <a:p>
            <a:pPr marL="895350" indent="-442913" algn="just" defTabSz="452438">
              <a:buNone/>
            </a:pPr>
            <a:endParaRPr lang="es-CL" sz="1800" b="1" dirty="0" smtClean="0"/>
          </a:p>
          <a:p>
            <a:pPr marL="895350" indent="-442913" algn="just" defTabSz="452438">
              <a:buFont typeface="Wingdings" pitchFamily="2" charset="2"/>
              <a:buChar char="Ø"/>
            </a:pPr>
            <a:r>
              <a:rPr lang="es-CL" sz="1800" dirty="0" smtClean="0"/>
              <a:t>Se plantea incorporar al Código Tributario una norma que faculta al SII, para efectos tributarios, desatender las forma jurídicas de las transacciones que buscan o produzcan ahorros en la carga tributaria de los contribuyentes, cuando a juicio exclusivo del SII esos arreglos sean </a:t>
            </a:r>
            <a:r>
              <a:rPr lang="es-CL" sz="1800" b="1" dirty="0" smtClean="0"/>
              <a:t>considerados “</a:t>
            </a:r>
            <a:r>
              <a:rPr lang="es-CL" sz="1800" b="1" i="1" dirty="0" smtClean="0"/>
              <a:t>artificiosos</a:t>
            </a:r>
            <a:r>
              <a:rPr lang="es-CL" sz="1800" b="1" dirty="0" smtClean="0"/>
              <a:t>” o “</a:t>
            </a:r>
            <a:r>
              <a:rPr lang="es-CL" sz="1800" b="1" i="1" dirty="0" smtClean="0"/>
              <a:t>impropios</a:t>
            </a:r>
            <a:r>
              <a:rPr lang="es-CL" sz="1800" b="1" dirty="0" smtClean="0"/>
              <a:t>” y no hayan producido efectos </a:t>
            </a:r>
            <a:r>
              <a:rPr lang="es-CL" sz="1800" i="1" dirty="0" smtClean="0"/>
              <a:t>económicos “</a:t>
            </a:r>
            <a:r>
              <a:rPr lang="es-CL" sz="1800" b="1" i="1" dirty="0" smtClean="0"/>
              <a:t>relevantes”</a:t>
            </a:r>
            <a:r>
              <a:rPr lang="es-CL" sz="1800" i="1" dirty="0" smtClean="0"/>
              <a:t>, distintos de los meramente tributarios, </a:t>
            </a:r>
            <a:r>
              <a:rPr lang="es-CL" sz="1800" b="1" i="1" dirty="0" smtClean="0"/>
              <a:t>y de los efectos que se hubieran obtenido con los actos o negocios “usuales o propios”</a:t>
            </a:r>
            <a:r>
              <a:rPr lang="es-CL" sz="1800" i="1" dirty="0" smtClean="0"/>
              <a:t>.</a:t>
            </a:r>
          </a:p>
          <a:p>
            <a:pPr marL="895350" indent="-442913" algn="just" defTabSz="452438">
              <a:buFont typeface="Wingdings" pitchFamily="2" charset="2"/>
              <a:buChar char="Ø"/>
            </a:pPr>
            <a:r>
              <a:rPr lang="es-CL" sz="1800" dirty="0" smtClean="0"/>
              <a:t>La norma contenida en el PDL reproduce casi con exactitud la Norma General Anti Elusión que se incorporó en la Ley General Tributaria española en 2004. Las normas, en su conjunto, también toman elementos de la legislación alemana.</a:t>
            </a:r>
          </a:p>
          <a:p>
            <a:endParaRPr lang="es-CL" sz="1800" i="1" dirty="0" smtClean="0"/>
          </a:p>
          <a:p>
            <a:endParaRPr lang="es-CL" sz="1800" i="1" dirty="0" smtClean="0"/>
          </a:p>
          <a:p>
            <a:endParaRPr lang="es-CL" sz="1800" dirty="0" smtClean="0"/>
          </a:p>
          <a:p>
            <a:pPr marL="895350" indent="-442913" algn="just" defTabSz="452438">
              <a:buFont typeface="Wingdings" pitchFamily="2" charset="2"/>
              <a:buChar char="Ø"/>
            </a:pPr>
            <a:endParaRPr lang="es-CL" sz="1800" b="1" dirty="0" smtClean="0"/>
          </a:p>
          <a:p>
            <a:pPr marL="895350" indent="-442913" algn="just" defTabSz="452438">
              <a:buNone/>
            </a:pPr>
            <a:endParaRPr lang="es-CL" sz="1800" dirty="0" smtClean="0"/>
          </a:p>
          <a:p>
            <a:pPr marL="895350" indent="-442913" algn="just" defTabSz="452438">
              <a:buNone/>
            </a:pPr>
            <a:endParaRPr lang="es-CL" sz="1800" dirty="0" smtClean="0"/>
          </a:p>
          <a:p>
            <a:pPr marL="895350" indent="-442913" algn="just" defTabSz="452438">
              <a:buNone/>
            </a:pPr>
            <a:r>
              <a:rPr lang="es-CL" sz="1800" dirty="0" smtClean="0"/>
              <a:t> </a:t>
            </a:r>
          </a:p>
          <a:p>
            <a:pPr marL="895350" indent="-442913" algn="just" defTabSz="452438">
              <a:buNone/>
            </a:pPr>
            <a:endParaRPr lang="es-CL" sz="1800" dirty="0" smtClean="0"/>
          </a:p>
          <a:p>
            <a:pPr marL="895350" indent="-442913" algn="just" defTabSz="452438">
              <a:buFont typeface="Wingdings" pitchFamily="2" charset="2"/>
              <a:buChar char="Ø"/>
            </a:pPr>
            <a:endParaRPr lang="es-CL" sz="1800" dirty="0" smtClean="0"/>
          </a:p>
          <a:p>
            <a:pPr marL="895350" indent="-442913" algn="just" defTabSz="452438">
              <a:buNone/>
            </a:pPr>
            <a:endParaRPr lang="es-CL" sz="1800" dirty="0" smtClean="0"/>
          </a:p>
          <a:p>
            <a:pPr marL="2609850" lvl="4" indent="-442913" algn="just" defTabSz="452438">
              <a:buFont typeface="Wingdings" pitchFamily="2" charset="2"/>
              <a:buChar char="Ø"/>
            </a:pPr>
            <a:endParaRPr lang="es-CL" sz="600" dirty="0" smtClean="0"/>
          </a:p>
          <a:p>
            <a:pPr marL="895350" indent="-442913" algn="just" defTabSz="452438">
              <a:buFont typeface="Wingdings" pitchFamily="2" charset="2"/>
              <a:buChar char="Ø"/>
            </a:pPr>
            <a:endParaRPr lang="es-CL" sz="1800" dirty="0" smtClean="0"/>
          </a:p>
          <a:p>
            <a:pPr marL="895350" indent="-442913" algn="just" defTabSz="452438">
              <a:buFont typeface="Wingdings" pitchFamily="2" charset="2"/>
              <a:buChar char="Ø"/>
            </a:pPr>
            <a:endParaRPr lang="es-CL" sz="1800" dirty="0" smtClean="0"/>
          </a:p>
        </p:txBody>
      </p:sp>
      <p:sp>
        <p:nvSpPr>
          <p:cNvPr id="6" name="5 Marcador de número de diapositiva"/>
          <p:cNvSpPr>
            <a:spLocks noGrp="1"/>
          </p:cNvSpPr>
          <p:nvPr>
            <p:ph type="sldNum" sz="quarter" idx="12"/>
          </p:nvPr>
        </p:nvSpPr>
        <p:spPr>
          <a:xfrm>
            <a:off x="8244408" y="0"/>
            <a:ext cx="899592" cy="764705"/>
          </a:xfrm>
        </p:spPr>
        <p:txBody>
          <a:bodyPr/>
          <a:lstStyle/>
          <a:p>
            <a:fld id="{9310422A-3A6B-43C9-B5D3-FE476F270159}" type="slidenum">
              <a:rPr lang="es-ES" smtClean="0"/>
              <a:pPr/>
              <a:t>3</a:t>
            </a:fld>
            <a:endParaRPr lang="es-ES" dirty="0"/>
          </a:p>
        </p:txBody>
      </p:sp>
      <p:pic>
        <p:nvPicPr>
          <p:cNvPr id="8" name="7 Imagen" descr="Logo color en baja.jpg"/>
          <p:cNvPicPr>
            <a:picLocks noChangeAspect="1"/>
          </p:cNvPicPr>
          <p:nvPr/>
        </p:nvPicPr>
        <p:blipFill>
          <a:blip r:embed="rId3" cstate="print"/>
          <a:stretch>
            <a:fillRect/>
          </a:stretch>
        </p:blipFill>
        <p:spPr>
          <a:xfrm>
            <a:off x="0" y="0"/>
            <a:ext cx="899592" cy="76966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ox(in)">
                                      <p:cBhvr>
                                        <p:cTn id="13" dur="1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ox(in)">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box(in)">
                                      <p:cBhvr>
                                        <p:cTn id="23" dur="10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box(in)">
                                      <p:cBhvr>
                                        <p:cTn id="28" dur="1000"/>
                                        <p:tgtEl>
                                          <p:spTgt spid="3">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nodeType="click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animEffect transition="in" filter="box(in)">
                                      <p:cBhvr>
                                        <p:cTn id="33" dur="10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1143000"/>
          </a:xfrm>
        </p:spPr>
        <p:txBody>
          <a:bodyPr>
            <a:noAutofit/>
          </a:bodyPr>
          <a:lstStyle/>
          <a:p>
            <a:pPr marL="514350" lvl="0" indent="-514350">
              <a:spcBef>
                <a:spcPct val="20000"/>
              </a:spcBef>
            </a:pPr>
            <a:r>
              <a:rPr lang="es-ES" sz="2800" b="1" dirty="0" smtClean="0">
                <a:solidFill>
                  <a:schemeClr val="accent1"/>
                </a:solidFill>
                <a:ea typeface="+mn-ea"/>
                <a:cs typeface="+mn-cs"/>
              </a:rPr>
              <a:t>REFORMA TRIBUTARIA</a:t>
            </a:r>
            <a:endParaRPr lang="es-CL" sz="2800" b="1" dirty="0" smtClean="0">
              <a:solidFill>
                <a:schemeClr val="accent1"/>
              </a:solidFill>
              <a:ea typeface="+mn-ea"/>
              <a:cs typeface="+mn-cs"/>
            </a:endParaRPr>
          </a:p>
        </p:txBody>
      </p:sp>
      <p:sp>
        <p:nvSpPr>
          <p:cNvPr id="3" name="2 Marcador de contenido"/>
          <p:cNvSpPr>
            <a:spLocks noGrp="1"/>
          </p:cNvSpPr>
          <p:nvPr>
            <p:ph idx="1"/>
          </p:nvPr>
        </p:nvSpPr>
        <p:spPr>
          <a:xfrm>
            <a:off x="395536" y="1124744"/>
            <a:ext cx="8229600" cy="5328592"/>
          </a:xfrm>
        </p:spPr>
        <p:txBody>
          <a:bodyPr>
            <a:noAutofit/>
          </a:bodyPr>
          <a:lstStyle/>
          <a:p>
            <a:pPr marL="0" indent="0" algn="just" defTabSz="452438">
              <a:buNone/>
            </a:pPr>
            <a:endParaRPr lang="es-CL" sz="1800" dirty="0" smtClean="0"/>
          </a:p>
          <a:p>
            <a:pPr marL="0" indent="0" algn="just" defTabSz="452438">
              <a:spcBef>
                <a:spcPts val="0"/>
              </a:spcBef>
            </a:pPr>
            <a:r>
              <a:rPr lang="es-CL" sz="1800" b="1" dirty="0" smtClean="0"/>
              <a:t>	</a:t>
            </a:r>
            <a:r>
              <a:rPr lang="es-CL" sz="2000" b="1" dirty="0" smtClean="0">
                <a:solidFill>
                  <a:schemeClr val="accent3">
                    <a:lumMod val="75000"/>
                  </a:schemeClr>
                </a:solidFill>
              </a:rPr>
              <a:t>CAMBIO DE ENFOQUE Y MAYORES FACULTADES AL SII</a:t>
            </a:r>
          </a:p>
          <a:p>
            <a:pPr marL="895350" indent="-442913" algn="just" defTabSz="452438">
              <a:buNone/>
            </a:pPr>
            <a:endParaRPr lang="es-CL" sz="1800" b="1" dirty="0" smtClean="0"/>
          </a:p>
          <a:p>
            <a:pPr marL="895350" indent="-442913" algn="just" defTabSz="452438">
              <a:buNone/>
            </a:pPr>
            <a:r>
              <a:rPr lang="es-CL" sz="1800" b="1" dirty="0" smtClean="0"/>
              <a:t>1.	Norma General Anti elusión (Artículo 7 del PDL que introduce los artículos 4 bis, ter y quater al Código Tributario):</a:t>
            </a:r>
          </a:p>
          <a:p>
            <a:pPr marL="895350" indent="-442913" algn="just" defTabSz="452438">
              <a:buNone/>
            </a:pPr>
            <a:endParaRPr lang="es-CL" sz="1800" b="1" dirty="0" smtClean="0"/>
          </a:p>
          <a:p>
            <a:endParaRPr lang="es-CL" sz="1800" i="1" dirty="0" smtClean="0"/>
          </a:p>
          <a:p>
            <a:endParaRPr lang="es-CL" sz="1800" i="1" dirty="0" smtClean="0"/>
          </a:p>
          <a:p>
            <a:endParaRPr lang="es-CL" sz="1800" dirty="0" smtClean="0"/>
          </a:p>
          <a:p>
            <a:pPr marL="895350" indent="-442913" algn="just" defTabSz="452438">
              <a:buFont typeface="Wingdings" pitchFamily="2" charset="2"/>
              <a:buChar char="Ø"/>
            </a:pPr>
            <a:endParaRPr lang="es-CL" sz="1800" b="1" dirty="0" smtClean="0"/>
          </a:p>
          <a:p>
            <a:pPr marL="895350" indent="-442913" algn="just" defTabSz="452438">
              <a:buNone/>
            </a:pPr>
            <a:endParaRPr lang="es-CL" sz="1800" dirty="0" smtClean="0"/>
          </a:p>
          <a:p>
            <a:pPr marL="895350" indent="-442913" algn="just" defTabSz="452438">
              <a:buNone/>
            </a:pPr>
            <a:endParaRPr lang="es-CL" sz="1800" dirty="0" smtClean="0"/>
          </a:p>
          <a:p>
            <a:pPr marL="895350" indent="-442913" algn="just" defTabSz="452438">
              <a:buNone/>
            </a:pPr>
            <a:r>
              <a:rPr lang="es-CL" sz="1800" dirty="0" smtClean="0"/>
              <a:t> </a:t>
            </a:r>
          </a:p>
          <a:p>
            <a:pPr marL="895350" indent="-442913" algn="just" defTabSz="452438">
              <a:buNone/>
            </a:pPr>
            <a:endParaRPr lang="es-CL" sz="1800" dirty="0" smtClean="0"/>
          </a:p>
          <a:p>
            <a:pPr marL="895350" indent="-442913" algn="just" defTabSz="452438">
              <a:buFont typeface="Wingdings" pitchFamily="2" charset="2"/>
              <a:buChar char="Ø"/>
            </a:pPr>
            <a:endParaRPr lang="es-CL" sz="1800" dirty="0" smtClean="0"/>
          </a:p>
          <a:p>
            <a:pPr marL="895350" indent="-442913" algn="just" defTabSz="452438">
              <a:buNone/>
            </a:pPr>
            <a:endParaRPr lang="es-CL" sz="1800" dirty="0" smtClean="0"/>
          </a:p>
          <a:p>
            <a:pPr marL="2609850" lvl="4" indent="-442913" algn="just" defTabSz="452438">
              <a:buFont typeface="Wingdings" pitchFamily="2" charset="2"/>
              <a:buChar char="Ø"/>
            </a:pPr>
            <a:endParaRPr lang="es-CL" sz="600" dirty="0" smtClean="0"/>
          </a:p>
          <a:p>
            <a:pPr>
              <a:buNone/>
            </a:pPr>
            <a:endParaRPr lang="es-CL" sz="1000" dirty="0" smtClean="0"/>
          </a:p>
          <a:p>
            <a:pPr>
              <a:buNone/>
            </a:pPr>
            <a:r>
              <a:rPr lang="es-CL" sz="1000" dirty="0" smtClean="0"/>
              <a:t>Fuente: T</a:t>
            </a:r>
            <a:r>
              <a:rPr lang="es-ES" sz="1000" dirty="0" smtClean="0"/>
              <a:t>raducción al castellano de C. PALAO TABOADA (Ordenanza Tributaria Alemana)</a:t>
            </a:r>
          </a:p>
          <a:p>
            <a:pPr marL="895350" indent="-442913" algn="just" defTabSz="452438">
              <a:buFont typeface="Wingdings" pitchFamily="2" charset="2"/>
              <a:buChar char="Ø"/>
            </a:pPr>
            <a:endParaRPr lang="es-CL" sz="1800" dirty="0" smtClean="0"/>
          </a:p>
          <a:p>
            <a:pPr marL="895350" indent="-442913" algn="just" defTabSz="452438">
              <a:buFont typeface="Wingdings" pitchFamily="2" charset="2"/>
              <a:buChar char="Ø"/>
            </a:pPr>
            <a:endParaRPr lang="es-CL" sz="1800" dirty="0" smtClean="0"/>
          </a:p>
        </p:txBody>
      </p:sp>
      <p:sp>
        <p:nvSpPr>
          <p:cNvPr id="6" name="5 Marcador de número de diapositiva"/>
          <p:cNvSpPr>
            <a:spLocks noGrp="1"/>
          </p:cNvSpPr>
          <p:nvPr>
            <p:ph type="sldNum" sz="quarter" idx="12"/>
          </p:nvPr>
        </p:nvSpPr>
        <p:spPr>
          <a:xfrm>
            <a:off x="8244408" y="0"/>
            <a:ext cx="899592" cy="764705"/>
          </a:xfrm>
        </p:spPr>
        <p:txBody>
          <a:bodyPr/>
          <a:lstStyle/>
          <a:p>
            <a:fld id="{9310422A-3A6B-43C9-B5D3-FE476F270159}" type="slidenum">
              <a:rPr lang="es-ES" smtClean="0"/>
              <a:pPr/>
              <a:t>4</a:t>
            </a:fld>
            <a:endParaRPr lang="es-ES" dirty="0"/>
          </a:p>
        </p:txBody>
      </p:sp>
      <p:pic>
        <p:nvPicPr>
          <p:cNvPr id="8" name="7 Imagen" descr="Logo color en baja.jpg"/>
          <p:cNvPicPr>
            <a:picLocks noChangeAspect="1"/>
          </p:cNvPicPr>
          <p:nvPr/>
        </p:nvPicPr>
        <p:blipFill>
          <a:blip r:embed="rId3" cstate="print"/>
          <a:stretch>
            <a:fillRect/>
          </a:stretch>
        </p:blipFill>
        <p:spPr>
          <a:xfrm>
            <a:off x="0" y="0"/>
            <a:ext cx="899592" cy="769664"/>
          </a:xfrm>
          <a:prstGeom prst="rect">
            <a:avLst/>
          </a:prstGeom>
        </p:spPr>
      </p:pic>
      <p:graphicFrame>
        <p:nvGraphicFramePr>
          <p:cNvPr id="7" name="6 Tabla"/>
          <p:cNvGraphicFramePr>
            <a:graphicFrameLocks noGrp="1"/>
          </p:cNvGraphicFramePr>
          <p:nvPr/>
        </p:nvGraphicFramePr>
        <p:xfrm>
          <a:off x="1259632" y="2924944"/>
          <a:ext cx="7200800" cy="3462572"/>
        </p:xfrm>
        <a:graphic>
          <a:graphicData uri="http://schemas.openxmlformats.org/drawingml/2006/table">
            <a:tbl>
              <a:tblPr firstRow="1" bandRow="1">
                <a:tableStyleId>{5C22544A-7EE6-4342-B048-85BDC9FD1C3A}</a:tableStyleId>
              </a:tblPr>
              <a:tblGrid>
                <a:gridCol w="3600400"/>
                <a:gridCol w="3600400"/>
              </a:tblGrid>
              <a:tr h="445052">
                <a:tc>
                  <a:txBody>
                    <a:bodyPr/>
                    <a:lstStyle/>
                    <a:p>
                      <a:pPr algn="ctr"/>
                      <a:r>
                        <a:rPr lang="es-MX" sz="1800" dirty="0" smtClean="0"/>
                        <a:t>Norma Alemana</a:t>
                      </a:r>
                      <a:endParaRPr lang="es-ES" sz="1800" dirty="0"/>
                    </a:p>
                  </a:txBody>
                  <a:tcPr/>
                </a:tc>
                <a:tc>
                  <a:txBody>
                    <a:bodyPr/>
                    <a:lstStyle/>
                    <a:p>
                      <a:pPr algn="ctr"/>
                      <a:r>
                        <a:rPr lang="es-MX" sz="1800" dirty="0" smtClean="0"/>
                        <a:t>4 Ter chileno que se propone</a:t>
                      </a:r>
                      <a:endParaRPr lang="es-ES" sz="1800" dirty="0"/>
                    </a:p>
                  </a:txBody>
                  <a:tcPr/>
                </a:tc>
              </a:tr>
              <a:tr h="3011332">
                <a:tc>
                  <a:txBody>
                    <a:bodyPr/>
                    <a:lstStyle/>
                    <a:p>
                      <a:pPr algn="just"/>
                      <a:r>
                        <a:rPr lang="es-ES" sz="1600" kern="1200" dirty="0" smtClean="0">
                          <a:solidFill>
                            <a:schemeClr val="dk1"/>
                          </a:solidFill>
                          <a:latin typeface="+mn-lt"/>
                          <a:ea typeface="+mn-ea"/>
                          <a:cs typeface="+mn-cs"/>
                        </a:rPr>
                        <a:t>Artículo 42.1 AO, ubicada en el capítulo de «deuda tributaria», establece que:</a:t>
                      </a:r>
                    </a:p>
                    <a:p>
                      <a:pPr algn="just"/>
                      <a:endParaRPr lang="es-ES" sz="1600" kern="1200" dirty="0" smtClean="0">
                        <a:solidFill>
                          <a:schemeClr val="dk1"/>
                        </a:solidFill>
                        <a:latin typeface="+mn-lt"/>
                        <a:ea typeface="+mn-ea"/>
                        <a:cs typeface="+mn-cs"/>
                      </a:endParaRPr>
                    </a:p>
                    <a:p>
                      <a:pPr algn="just"/>
                      <a:r>
                        <a:rPr lang="es-ES" sz="1600" kern="1200" dirty="0" smtClean="0">
                          <a:solidFill>
                            <a:schemeClr val="dk1"/>
                          </a:solidFill>
                          <a:latin typeface="+mn-lt"/>
                          <a:ea typeface="+mn-ea"/>
                          <a:cs typeface="+mn-cs"/>
                        </a:rPr>
                        <a:t> “La ley tributaria no podrá ser eludida mediante el abuso de las posibilidades de configuración jurídica que ofrece el derecho. En caso de abuso nacerá el crédito tributario tal como hubiera nacido con arreglo a la configuración jurídica adecuada a los hechos económicos.»</a:t>
                      </a:r>
                    </a:p>
                    <a:p>
                      <a:pPr algn="just"/>
                      <a:endParaRPr lang="es-ES" sz="1600" dirty="0"/>
                    </a:p>
                  </a:txBody>
                  <a:tcPr/>
                </a:tc>
                <a:tc>
                  <a:txBody>
                    <a:bodyPr/>
                    <a:lstStyle/>
                    <a:p>
                      <a:pPr algn="just"/>
                      <a:r>
                        <a:rPr lang="es-ES_tradnl" sz="1600" kern="1200" dirty="0" smtClean="0">
                          <a:solidFill>
                            <a:schemeClr val="dk1"/>
                          </a:solidFill>
                          <a:latin typeface="+mn-lt"/>
                          <a:ea typeface="+mn-ea"/>
                          <a:cs typeface="+mn-cs"/>
                        </a:rPr>
                        <a:t>Artículo 4 ter: </a:t>
                      </a:r>
                    </a:p>
                    <a:p>
                      <a:pPr algn="just"/>
                      <a:endParaRPr lang="es-ES_tradnl" sz="1600" kern="1200" dirty="0" smtClean="0">
                        <a:solidFill>
                          <a:schemeClr val="dk1"/>
                        </a:solidFill>
                        <a:latin typeface="+mn-lt"/>
                        <a:ea typeface="+mn-ea"/>
                        <a:cs typeface="+mn-cs"/>
                      </a:endParaRPr>
                    </a:p>
                    <a:p>
                      <a:pPr algn="just"/>
                      <a:endParaRPr lang="es-ES_tradnl" sz="1600" kern="1200" dirty="0" smtClean="0">
                        <a:solidFill>
                          <a:schemeClr val="dk1"/>
                        </a:solidFill>
                        <a:latin typeface="+mn-lt"/>
                        <a:ea typeface="+mn-ea"/>
                        <a:cs typeface="+mn-cs"/>
                      </a:endParaRPr>
                    </a:p>
                    <a:p>
                      <a:pPr algn="just"/>
                      <a:r>
                        <a:rPr lang="es-ES_tradnl" sz="1600" kern="1200" dirty="0" smtClean="0">
                          <a:solidFill>
                            <a:schemeClr val="dk1"/>
                          </a:solidFill>
                          <a:latin typeface="+mn-lt"/>
                          <a:ea typeface="+mn-ea"/>
                          <a:cs typeface="+mn-cs"/>
                        </a:rPr>
                        <a:t>Las leyes tributarias no podrán ser eludidas mediante el abuso de las posibilidades de configuración jurídica. En caso de abuso nacerá la obligación tributaria correspondiente a la configuración jurídica adecuada a los hechos económicos.</a:t>
                      </a:r>
                      <a:endParaRPr lang="es-ES" sz="1600" kern="1200" dirty="0" smtClean="0">
                        <a:solidFill>
                          <a:schemeClr val="dk1"/>
                        </a:solidFill>
                        <a:latin typeface="+mn-lt"/>
                        <a:ea typeface="+mn-ea"/>
                        <a:cs typeface="+mn-cs"/>
                      </a:endParaRPr>
                    </a:p>
                    <a:p>
                      <a:pPr algn="just"/>
                      <a:r>
                        <a:rPr lang="es-ES_tradnl" sz="1600" kern="1200" dirty="0" smtClean="0">
                          <a:solidFill>
                            <a:schemeClr val="dk1"/>
                          </a:solidFill>
                          <a:latin typeface="+mn-lt"/>
                          <a:ea typeface="+mn-ea"/>
                          <a:cs typeface="+mn-cs"/>
                        </a:rPr>
                        <a:t> </a:t>
                      </a:r>
                      <a:endParaRPr lang="es-ES" sz="1600" kern="1200" dirty="0" smtClean="0">
                        <a:solidFill>
                          <a:schemeClr val="dk1"/>
                        </a:solidFill>
                        <a:latin typeface="+mn-lt"/>
                        <a:ea typeface="+mn-ea"/>
                        <a:cs typeface="+mn-cs"/>
                      </a:endParaRPr>
                    </a:p>
                    <a:p>
                      <a:pPr algn="just"/>
                      <a:endParaRPr lang="es-ES" sz="1600"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ox(in)">
                                      <p:cBhvr>
                                        <p:cTn id="13" dur="1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ox(in)">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3">
                                            <p:txEl>
                                              <p:pRg st="11" end="11"/>
                                            </p:txEl>
                                          </p:spTgt>
                                        </p:tgtEl>
                                        <p:attrNameLst>
                                          <p:attrName>style.visibility</p:attrName>
                                        </p:attrNameLst>
                                      </p:cBhvr>
                                      <p:to>
                                        <p:strVal val="visible"/>
                                      </p:to>
                                    </p:set>
                                    <p:animEffect transition="in" filter="box(in)">
                                      <p:cBhvr>
                                        <p:cTn id="23" dur="1000"/>
                                        <p:tgtEl>
                                          <p:spTgt spid="3">
                                            <p:txEl>
                                              <p:pRg st="11" end="1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3">
                                            <p:txEl>
                                              <p:pRg st="17" end="17"/>
                                            </p:txEl>
                                          </p:spTgt>
                                        </p:tgtEl>
                                        <p:attrNameLst>
                                          <p:attrName>style.visibility</p:attrName>
                                        </p:attrNameLst>
                                      </p:cBhvr>
                                      <p:to>
                                        <p:strVal val="visible"/>
                                      </p:to>
                                    </p:set>
                                    <p:animEffect transition="in" filter="box(in)">
                                      <p:cBhvr>
                                        <p:cTn id="28" dur="1000"/>
                                        <p:tgtEl>
                                          <p:spTgt spid="3">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1143000"/>
          </a:xfrm>
        </p:spPr>
        <p:txBody>
          <a:bodyPr>
            <a:noAutofit/>
          </a:bodyPr>
          <a:lstStyle/>
          <a:p>
            <a:pPr marL="514350" lvl="0" indent="-514350">
              <a:spcBef>
                <a:spcPct val="20000"/>
              </a:spcBef>
            </a:pPr>
            <a:r>
              <a:rPr lang="es-ES" sz="2800" b="1" dirty="0" smtClean="0">
                <a:solidFill>
                  <a:schemeClr val="accent1"/>
                </a:solidFill>
                <a:ea typeface="+mn-ea"/>
                <a:cs typeface="+mn-cs"/>
              </a:rPr>
              <a:t>REFORMA TRIBUTARIA</a:t>
            </a:r>
            <a:endParaRPr lang="es-CL" sz="2800" b="1" dirty="0" smtClean="0">
              <a:solidFill>
                <a:schemeClr val="accent1"/>
              </a:solidFill>
              <a:ea typeface="+mn-ea"/>
              <a:cs typeface="+mn-cs"/>
            </a:endParaRPr>
          </a:p>
        </p:txBody>
      </p:sp>
      <p:sp>
        <p:nvSpPr>
          <p:cNvPr id="3" name="2 Marcador de contenido"/>
          <p:cNvSpPr>
            <a:spLocks noGrp="1"/>
          </p:cNvSpPr>
          <p:nvPr>
            <p:ph idx="1"/>
          </p:nvPr>
        </p:nvSpPr>
        <p:spPr>
          <a:xfrm>
            <a:off x="395536" y="836712"/>
            <a:ext cx="8229600" cy="5328592"/>
          </a:xfrm>
        </p:spPr>
        <p:txBody>
          <a:bodyPr>
            <a:noAutofit/>
          </a:bodyPr>
          <a:lstStyle/>
          <a:p>
            <a:pPr marL="0" indent="0" algn="just" defTabSz="452438">
              <a:buNone/>
            </a:pPr>
            <a:endParaRPr lang="es-CL" sz="1800" dirty="0" smtClean="0"/>
          </a:p>
          <a:p>
            <a:pPr marL="895350" indent="-442913" algn="just" defTabSz="452438">
              <a:buNone/>
            </a:pPr>
            <a:r>
              <a:rPr lang="es-CL" sz="1800" b="1" dirty="0" smtClean="0"/>
              <a:t>1.	Norma General Anti elusión (Artículo 7 del PDL que introduce los artículos 4 bis, ter y quater al Código Tributario):</a:t>
            </a:r>
          </a:p>
          <a:p>
            <a:pPr marL="895350" indent="-442913" algn="just" defTabSz="452438">
              <a:buNone/>
            </a:pPr>
            <a:endParaRPr lang="es-CL" sz="1800" b="1" dirty="0" smtClean="0"/>
          </a:p>
          <a:p>
            <a:endParaRPr lang="es-CL" sz="1800" i="1" dirty="0" smtClean="0"/>
          </a:p>
          <a:p>
            <a:endParaRPr lang="es-CL" sz="1800" i="1" dirty="0" smtClean="0"/>
          </a:p>
          <a:p>
            <a:endParaRPr lang="es-CL" sz="1800" dirty="0" smtClean="0"/>
          </a:p>
          <a:p>
            <a:pPr marL="895350" indent="-442913" algn="just" defTabSz="452438">
              <a:buFont typeface="Wingdings" pitchFamily="2" charset="2"/>
              <a:buChar char="Ø"/>
            </a:pPr>
            <a:endParaRPr lang="es-CL" sz="1800" b="1" dirty="0" smtClean="0"/>
          </a:p>
          <a:p>
            <a:pPr marL="895350" indent="-442913" algn="just" defTabSz="452438">
              <a:buNone/>
            </a:pPr>
            <a:endParaRPr lang="es-CL" sz="1800" dirty="0" smtClean="0"/>
          </a:p>
          <a:p>
            <a:pPr marL="895350" indent="-442913" algn="just" defTabSz="452438">
              <a:buNone/>
            </a:pPr>
            <a:endParaRPr lang="es-CL" sz="1800" dirty="0" smtClean="0"/>
          </a:p>
          <a:p>
            <a:pPr marL="895350" indent="-442913" algn="just" defTabSz="452438">
              <a:buNone/>
            </a:pPr>
            <a:r>
              <a:rPr lang="es-CL" sz="1800" dirty="0" smtClean="0"/>
              <a:t> </a:t>
            </a:r>
          </a:p>
          <a:p>
            <a:pPr marL="895350" indent="-442913" algn="just" defTabSz="452438">
              <a:buNone/>
            </a:pPr>
            <a:endParaRPr lang="es-CL" sz="1800" dirty="0" smtClean="0"/>
          </a:p>
          <a:p>
            <a:pPr marL="895350" indent="-442913" algn="just" defTabSz="452438">
              <a:buFont typeface="Wingdings" pitchFamily="2" charset="2"/>
              <a:buChar char="Ø"/>
            </a:pPr>
            <a:endParaRPr lang="es-CL" sz="1800" dirty="0" smtClean="0"/>
          </a:p>
          <a:p>
            <a:pPr marL="895350" indent="-442913" algn="just" defTabSz="452438">
              <a:buNone/>
            </a:pPr>
            <a:endParaRPr lang="es-CL" sz="1800" dirty="0" smtClean="0"/>
          </a:p>
          <a:p>
            <a:pPr marL="2609850" lvl="4" indent="-442913" algn="just" defTabSz="452438">
              <a:buFont typeface="Wingdings" pitchFamily="2" charset="2"/>
              <a:buChar char="Ø"/>
            </a:pPr>
            <a:endParaRPr lang="es-CL" sz="600" dirty="0" smtClean="0"/>
          </a:p>
          <a:p>
            <a:pPr marL="895350" indent="-442913" algn="just" defTabSz="452438">
              <a:buFont typeface="Wingdings" pitchFamily="2" charset="2"/>
              <a:buChar char="Ø"/>
            </a:pPr>
            <a:endParaRPr lang="es-CL" sz="1800" dirty="0" smtClean="0"/>
          </a:p>
          <a:p>
            <a:pPr marL="895350" indent="-442913" algn="just" defTabSz="452438">
              <a:buFont typeface="Wingdings" pitchFamily="2" charset="2"/>
              <a:buChar char="Ø"/>
            </a:pPr>
            <a:endParaRPr lang="es-CL" sz="1800" dirty="0" smtClean="0"/>
          </a:p>
        </p:txBody>
      </p:sp>
      <p:sp>
        <p:nvSpPr>
          <p:cNvPr id="6" name="5 Marcador de número de diapositiva"/>
          <p:cNvSpPr>
            <a:spLocks noGrp="1"/>
          </p:cNvSpPr>
          <p:nvPr>
            <p:ph type="sldNum" sz="quarter" idx="12"/>
          </p:nvPr>
        </p:nvSpPr>
        <p:spPr>
          <a:xfrm>
            <a:off x="8244408" y="0"/>
            <a:ext cx="899592" cy="764705"/>
          </a:xfrm>
        </p:spPr>
        <p:txBody>
          <a:bodyPr/>
          <a:lstStyle/>
          <a:p>
            <a:fld id="{9310422A-3A6B-43C9-B5D3-FE476F270159}" type="slidenum">
              <a:rPr lang="es-ES" smtClean="0"/>
              <a:pPr/>
              <a:t>5</a:t>
            </a:fld>
            <a:endParaRPr lang="es-ES" dirty="0"/>
          </a:p>
        </p:txBody>
      </p:sp>
      <p:pic>
        <p:nvPicPr>
          <p:cNvPr id="8" name="7 Imagen" descr="Logo color en baja.jpg"/>
          <p:cNvPicPr>
            <a:picLocks noChangeAspect="1"/>
          </p:cNvPicPr>
          <p:nvPr/>
        </p:nvPicPr>
        <p:blipFill>
          <a:blip r:embed="rId3" cstate="print"/>
          <a:stretch>
            <a:fillRect/>
          </a:stretch>
        </p:blipFill>
        <p:spPr>
          <a:xfrm>
            <a:off x="0" y="0"/>
            <a:ext cx="899592" cy="769664"/>
          </a:xfrm>
          <a:prstGeom prst="rect">
            <a:avLst/>
          </a:prstGeom>
        </p:spPr>
      </p:pic>
      <p:graphicFrame>
        <p:nvGraphicFramePr>
          <p:cNvPr id="7" name="6 Tabla"/>
          <p:cNvGraphicFramePr>
            <a:graphicFrameLocks noGrp="1"/>
          </p:cNvGraphicFramePr>
          <p:nvPr/>
        </p:nvGraphicFramePr>
        <p:xfrm>
          <a:off x="755576" y="1920240"/>
          <a:ext cx="8208912" cy="4937760"/>
        </p:xfrm>
        <a:graphic>
          <a:graphicData uri="http://schemas.openxmlformats.org/drawingml/2006/table">
            <a:tbl>
              <a:tblPr firstRow="1" bandRow="1">
                <a:tableStyleId>{5C22544A-7EE6-4342-B048-85BDC9FD1C3A}</a:tableStyleId>
              </a:tblPr>
              <a:tblGrid>
                <a:gridCol w="4104456"/>
                <a:gridCol w="4104456"/>
              </a:tblGrid>
              <a:tr h="360426">
                <a:tc>
                  <a:txBody>
                    <a:bodyPr/>
                    <a:lstStyle/>
                    <a:p>
                      <a:r>
                        <a:rPr lang="es-MX" sz="1800" dirty="0" smtClean="0"/>
                        <a:t>Norma Española</a:t>
                      </a:r>
                      <a:endParaRPr lang="es-ES" sz="1800" dirty="0"/>
                    </a:p>
                  </a:txBody>
                  <a:tcPr/>
                </a:tc>
                <a:tc>
                  <a:txBody>
                    <a:bodyPr/>
                    <a:lstStyle/>
                    <a:p>
                      <a:r>
                        <a:rPr lang="es-MX" sz="1800" dirty="0" smtClean="0"/>
                        <a:t>4 Ter chileno que se propone</a:t>
                      </a:r>
                      <a:endParaRPr lang="es-ES" sz="1800" dirty="0"/>
                    </a:p>
                  </a:txBody>
                  <a:tcPr/>
                </a:tc>
              </a:tr>
              <a:tr h="4505326">
                <a:tc>
                  <a:txBody>
                    <a:bodyPr/>
                    <a:lstStyle/>
                    <a:p>
                      <a:pPr algn="just"/>
                      <a:r>
                        <a:rPr lang="es-ES" sz="1400" kern="1200" dirty="0" smtClean="0">
                          <a:solidFill>
                            <a:schemeClr val="dk1"/>
                          </a:solidFill>
                          <a:latin typeface="+mn-lt"/>
                          <a:ea typeface="+mn-ea"/>
                          <a:cs typeface="+mn-cs"/>
                        </a:rPr>
                        <a:t>(art. 15.1 LGT), Sección III, del Título I, «Interpretación, calificación e integración de las normas tributarias», </a:t>
                      </a:r>
                    </a:p>
                    <a:p>
                      <a:pPr algn="just"/>
                      <a:r>
                        <a:rPr lang="es-ES" sz="1400" kern="1200" dirty="0" smtClean="0">
                          <a:solidFill>
                            <a:schemeClr val="dk1"/>
                          </a:solidFill>
                          <a:latin typeface="+mn-lt"/>
                          <a:ea typeface="+mn-ea"/>
                          <a:cs typeface="+mn-cs"/>
                        </a:rPr>
                        <a:t>“Se entenderá que existe conflicto en la aplicación de la norma tributaria cuando se evite total o parcialmente la realización del hecho imponible o se minore la base o la deuda tributaria mediante actos o negocios en los que concurran las siguientes circunstancias: </a:t>
                      </a:r>
                    </a:p>
                    <a:p>
                      <a:pPr algn="just"/>
                      <a:endParaRPr lang="es-ES" sz="1400" kern="1200" dirty="0" smtClean="0">
                        <a:solidFill>
                          <a:schemeClr val="dk1"/>
                        </a:solidFill>
                        <a:latin typeface="+mn-lt"/>
                        <a:ea typeface="+mn-ea"/>
                        <a:cs typeface="+mn-cs"/>
                      </a:endParaRPr>
                    </a:p>
                    <a:p>
                      <a:pPr algn="just"/>
                      <a:endParaRPr lang="es-ES" sz="1400" kern="1200" dirty="0" smtClean="0">
                        <a:solidFill>
                          <a:schemeClr val="dk1"/>
                        </a:solidFill>
                        <a:latin typeface="+mn-lt"/>
                        <a:ea typeface="+mn-ea"/>
                        <a:cs typeface="+mn-cs"/>
                      </a:endParaRPr>
                    </a:p>
                    <a:p>
                      <a:pPr marL="342900" indent="-342900" algn="just">
                        <a:buAutoNum type="alphaLcParenBoth"/>
                      </a:pPr>
                      <a:r>
                        <a:rPr lang="es-ES" sz="1400" kern="1200" dirty="0" smtClean="0">
                          <a:solidFill>
                            <a:schemeClr val="dk1"/>
                          </a:solidFill>
                          <a:latin typeface="+mn-lt"/>
                          <a:ea typeface="+mn-ea"/>
                          <a:cs typeface="+mn-cs"/>
                        </a:rPr>
                        <a:t>que, individualmente considerados o en su conjunto, sean </a:t>
                      </a:r>
                      <a:r>
                        <a:rPr lang="es-ES" sz="1400" b="1" i="1" u="sng" kern="1200" dirty="0" smtClean="0">
                          <a:solidFill>
                            <a:schemeClr val="dk1"/>
                          </a:solidFill>
                          <a:latin typeface="+mn-lt"/>
                          <a:ea typeface="+mn-ea"/>
                          <a:cs typeface="+mn-cs"/>
                        </a:rPr>
                        <a:t>notoriamente</a:t>
                      </a:r>
                      <a:r>
                        <a:rPr lang="es-ES" sz="1400" b="1" i="1" u="none" kern="1200" dirty="0" smtClean="0">
                          <a:solidFill>
                            <a:schemeClr val="dk1"/>
                          </a:solidFill>
                          <a:latin typeface="+mn-lt"/>
                          <a:ea typeface="+mn-ea"/>
                          <a:cs typeface="+mn-cs"/>
                        </a:rPr>
                        <a:t> </a:t>
                      </a:r>
                      <a:r>
                        <a:rPr lang="es-ES" sz="1400" kern="1200" dirty="0" smtClean="0">
                          <a:solidFill>
                            <a:schemeClr val="dk1"/>
                          </a:solidFill>
                          <a:latin typeface="+mn-lt"/>
                          <a:ea typeface="+mn-ea"/>
                          <a:cs typeface="+mn-cs"/>
                        </a:rPr>
                        <a:t>artificiosos o impropios para la consecución del resultado obtenido; </a:t>
                      </a:r>
                    </a:p>
                    <a:p>
                      <a:pPr marL="342900" indent="-342900" algn="just">
                        <a:buAutoNum type="alphaLcParenBoth"/>
                      </a:pPr>
                      <a:r>
                        <a:rPr lang="es-ES" sz="1400" kern="1200" dirty="0" smtClean="0">
                          <a:solidFill>
                            <a:schemeClr val="dk1"/>
                          </a:solidFill>
                          <a:latin typeface="+mn-lt"/>
                          <a:ea typeface="+mn-ea"/>
                          <a:cs typeface="+mn-cs"/>
                        </a:rPr>
                        <a:t>que de su utilización no resulten efectos jurídicos o económicos relevantes, distintos del ahorro fiscal y de los efectos que se hubieran obtenido con los actos o negocios usuales o propios</a:t>
                      </a:r>
                    </a:p>
                    <a:p>
                      <a:pPr algn="just"/>
                      <a:endParaRPr lang="es-ES" sz="1400" dirty="0"/>
                    </a:p>
                  </a:txBody>
                  <a:tcPr/>
                </a:tc>
                <a:tc>
                  <a:txBody>
                    <a:bodyPr/>
                    <a:lstStyle/>
                    <a:p>
                      <a:pPr algn="just"/>
                      <a:r>
                        <a:rPr lang="es-ES_tradnl" sz="1400" kern="1200" dirty="0" smtClean="0">
                          <a:solidFill>
                            <a:schemeClr val="dk1"/>
                          </a:solidFill>
                          <a:latin typeface="+mn-lt"/>
                          <a:ea typeface="+mn-ea"/>
                          <a:cs typeface="+mn-cs"/>
                        </a:rPr>
                        <a:t>Continuación</a:t>
                      </a:r>
                      <a:r>
                        <a:rPr lang="es-ES_tradnl" sz="1400" kern="1200" baseline="0" dirty="0" smtClean="0">
                          <a:solidFill>
                            <a:schemeClr val="dk1"/>
                          </a:solidFill>
                          <a:latin typeface="+mn-lt"/>
                          <a:ea typeface="+mn-ea"/>
                          <a:cs typeface="+mn-cs"/>
                        </a:rPr>
                        <a:t> del 4 ter chileno:</a:t>
                      </a:r>
                      <a:r>
                        <a:rPr lang="es-ES" sz="1400" kern="1200" baseline="0" dirty="0" smtClean="0">
                          <a:solidFill>
                            <a:schemeClr val="dk1"/>
                          </a:solidFill>
                          <a:latin typeface="+mn-lt"/>
                          <a:ea typeface="+mn-ea"/>
                          <a:cs typeface="+mn-cs"/>
                        </a:rPr>
                        <a:t> </a:t>
                      </a:r>
                    </a:p>
                    <a:p>
                      <a:pPr algn="just"/>
                      <a:r>
                        <a:rPr lang="es-ES_tradnl" sz="1400" kern="1200" dirty="0" smtClean="0">
                          <a:solidFill>
                            <a:schemeClr val="dk1"/>
                          </a:solidFill>
                          <a:latin typeface="+mn-lt"/>
                          <a:ea typeface="+mn-ea"/>
                          <a:cs typeface="+mn-cs"/>
                        </a:rPr>
                        <a:t>Para estos efectos, se entenderá que existe abuso cuando se evite total o parcialmente la realización del hecho gravado, o se disminuya la base imponible o la obligación tributaria, o se postergue o difiera el nacimiento de dicha obligación, mediante actos o negocios, incluyendo fusiones, divisiones, transformaciones y otras formas de reorganización empresarial o de negocios, en los que concurran las siguientes circunstancias:</a:t>
                      </a:r>
                      <a:endParaRPr lang="es-ES" sz="1400" kern="1200" dirty="0" smtClean="0">
                        <a:solidFill>
                          <a:schemeClr val="dk1"/>
                        </a:solidFill>
                        <a:latin typeface="+mn-lt"/>
                        <a:ea typeface="+mn-ea"/>
                        <a:cs typeface="+mn-cs"/>
                      </a:endParaRPr>
                    </a:p>
                    <a:p>
                      <a:pPr algn="just"/>
                      <a:r>
                        <a:rPr lang="es-ES_tradnl" sz="1400" kern="1200" dirty="0" smtClean="0">
                          <a:solidFill>
                            <a:schemeClr val="dk1"/>
                          </a:solidFill>
                          <a:latin typeface="+mn-lt"/>
                          <a:ea typeface="+mn-ea"/>
                          <a:cs typeface="+mn-cs"/>
                        </a:rPr>
                        <a:t> </a:t>
                      </a:r>
                      <a:endParaRPr lang="es-ES" sz="1400" kern="1200" dirty="0" smtClean="0">
                        <a:solidFill>
                          <a:schemeClr val="dk1"/>
                        </a:solidFill>
                        <a:latin typeface="+mn-lt"/>
                        <a:ea typeface="+mn-ea"/>
                        <a:cs typeface="+mn-cs"/>
                      </a:endParaRPr>
                    </a:p>
                    <a:p>
                      <a:pPr lvl="0" algn="just">
                        <a:buFont typeface="Arial" pitchFamily="34" charset="0"/>
                        <a:buChar char="•"/>
                      </a:pPr>
                      <a:r>
                        <a:rPr lang="es-ES" sz="1400" kern="1200" dirty="0" smtClean="0">
                          <a:solidFill>
                            <a:schemeClr val="dk1"/>
                          </a:solidFill>
                          <a:latin typeface="+mn-lt"/>
                          <a:ea typeface="+mn-ea"/>
                          <a:cs typeface="+mn-cs"/>
                        </a:rPr>
                        <a:t>Que, individualmente considerados o en su conjunto, </a:t>
                      </a:r>
                      <a:r>
                        <a:rPr lang="es-ES" sz="1400" b="1" i="1" kern="1200" dirty="0" smtClean="0">
                          <a:solidFill>
                            <a:schemeClr val="dk1"/>
                          </a:solidFill>
                          <a:latin typeface="+mn-lt"/>
                          <a:ea typeface="+mn-ea"/>
                          <a:cs typeface="+mn-cs"/>
                        </a:rPr>
                        <a:t>sean artificiosos o impropios</a:t>
                      </a:r>
                      <a:r>
                        <a:rPr lang="es-ES" sz="1400" kern="1200" dirty="0" smtClean="0">
                          <a:solidFill>
                            <a:schemeClr val="dk1"/>
                          </a:solidFill>
                          <a:latin typeface="+mn-lt"/>
                          <a:ea typeface="+mn-ea"/>
                          <a:cs typeface="+mn-cs"/>
                        </a:rPr>
                        <a:t> para la consecución del resultado obtenido. </a:t>
                      </a:r>
                      <a:r>
                        <a:rPr lang="es-ES" sz="1400" b="1" i="1" u="sng" kern="1200" dirty="0" smtClean="0">
                          <a:solidFill>
                            <a:schemeClr val="dk1"/>
                          </a:solidFill>
                          <a:latin typeface="+mn-lt"/>
                          <a:ea typeface="+mn-ea"/>
                          <a:cs typeface="+mn-cs"/>
                        </a:rPr>
                        <a:t>(versión</a:t>
                      </a:r>
                      <a:r>
                        <a:rPr lang="es-ES" sz="1400" b="1" i="1" u="sng" kern="1200" baseline="0" dirty="0" smtClean="0">
                          <a:solidFill>
                            <a:schemeClr val="dk1"/>
                          </a:solidFill>
                          <a:latin typeface="+mn-lt"/>
                          <a:ea typeface="+mn-ea"/>
                          <a:cs typeface="+mn-cs"/>
                        </a:rPr>
                        <a:t> chilena no incluye “notoriamente”)</a:t>
                      </a:r>
                      <a:endParaRPr lang="es-ES" sz="1400" b="1" i="1" u="sng" kern="1200" dirty="0" smtClean="0">
                        <a:solidFill>
                          <a:schemeClr val="dk1"/>
                        </a:solidFill>
                        <a:latin typeface="+mn-lt"/>
                        <a:ea typeface="+mn-ea"/>
                        <a:cs typeface="+mn-cs"/>
                      </a:endParaRPr>
                    </a:p>
                    <a:p>
                      <a:pPr lvl="0" algn="just">
                        <a:buFont typeface="Arial" pitchFamily="34" charset="0"/>
                        <a:buChar char="•"/>
                      </a:pPr>
                      <a:r>
                        <a:rPr lang="es-ES" sz="1400" kern="1200" dirty="0" smtClean="0">
                          <a:solidFill>
                            <a:schemeClr val="dk1"/>
                          </a:solidFill>
                          <a:latin typeface="+mn-lt"/>
                          <a:ea typeface="+mn-ea"/>
                          <a:cs typeface="+mn-cs"/>
                        </a:rPr>
                        <a:t>Que de su utilización no resulten efectos jurídicos o económicos relevantes, distintos de los meramente tributarios a que se refiere este inciso, y de los efectos que se hubieran obtenido con los actos o negocios usuales o propios.</a:t>
                      </a:r>
                    </a:p>
                    <a:p>
                      <a:endParaRPr lang="es-ES" sz="1400"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ox(in)">
                                      <p:cBhvr>
                                        <p:cTn id="13" dur="1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9" end="9"/>
                                            </p:txEl>
                                          </p:spTgt>
                                        </p:tgtEl>
                                        <p:attrNameLst>
                                          <p:attrName>style.visibility</p:attrName>
                                        </p:attrNameLst>
                                      </p:cBhvr>
                                      <p:to>
                                        <p:strVal val="visible"/>
                                      </p:to>
                                    </p:set>
                                    <p:animEffect transition="in" filter="box(in)">
                                      <p:cBhvr>
                                        <p:cTn id="18"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1143000"/>
          </a:xfrm>
        </p:spPr>
        <p:txBody>
          <a:bodyPr>
            <a:noAutofit/>
          </a:bodyPr>
          <a:lstStyle/>
          <a:p>
            <a:pPr marL="514350" lvl="0" indent="-514350">
              <a:spcBef>
                <a:spcPct val="20000"/>
              </a:spcBef>
            </a:pPr>
            <a:r>
              <a:rPr lang="es-ES" sz="2800" b="1" dirty="0" smtClean="0">
                <a:solidFill>
                  <a:schemeClr val="accent1"/>
                </a:solidFill>
                <a:ea typeface="+mn-ea"/>
                <a:cs typeface="+mn-cs"/>
              </a:rPr>
              <a:t>REFORMA TRIBUTARIA</a:t>
            </a:r>
            <a:endParaRPr lang="es-CL" sz="2800" b="1" dirty="0" smtClean="0">
              <a:solidFill>
                <a:schemeClr val="accent1"/>
              </a:solidFill>
              <a:ea typeface="+mn-ea"/>
              <a:cs typeface="+mn-cs"/>
            </a:endParaRPr>
          </a:p>
        </p:txBody>
      </p:sp>
      <p:sp>
        <p:nvSpPr>
          <p:cNvPr id="3" name="2 Marcador de contenido"/>
          <p:cNvSpPr>
            <a:spLocks noGrp="1"/>
          </p:cNvSpPr>
          <p:nvPr>
            <p:ph idx="1"/>
          </p:nvPr>
        </p:nvSpPr>
        <p:spPr>
          <a:xfrm>
            <a:off x="395536" y="1124744"/>
            <a:ext cx="8229600" cy="5328592"/>
          </a:xfrm>
        </p:spPr>
        <p:txBody>
          <a:bodyPr>
            <a:noAutofit/>
          </a:bodyPr>
          <a:lstStyle/>
          <a:p>
            <a:pPr marL="0" indent="0" algn="just" defTabSz="452438">
              <a:buNone/>
            </a:pPr>
            <a:endParaRPr lang="es-CL" sz="1800" dirty="0" smtClean="0"/>
          </a:p>
          <a:p>
            <a:pPr marL="0" indent="0" algn="just" defTabSz="452438">
              <a:spcBef>
                <a:spcPts val="0"/>
              </a:spcBef>
            </a:pPr>
            <a:r>
              <a:rPr lang="es-CL" sz="1800" b="1" dirty="0" smtClean="0"/>
              <a:t>	</a:t>
            </a:r>
            <a:r>
              <a:rPr lang="es-CL" sz="2000" b="1" dirty="0" smtClean="0">
                <a:solidFill>
                  <a:schemeClr val="accent3">
                    <a:lumMod val="75000"/>
                  </a:schemeClr>
                </a:solidFill>
              </a:rPr>
              <a:t>CAMBIO DE ENFOQUE Y MAYORES FACULTADES AL SII</a:t>
            </a:r>
          </a:p>
          <a:p>
            <a:pPr marL="0" indent="0" algn="just" defTabSz="452438">
              <a:spcBef>
                <a:spcPts val="0"/>
              </a:spcBef>
              <a:buNone/>
            </a:pPr>
            <a:endParaRPr lang="es-CL" sz="1800" b="1" dirty="0" smtClean="0"/>
          </a:p>
          <a:p>
            <a:pPr lvl="1">
              <a:buNone/>
            </a:pPr>
            <a:r>
              <a:rPr lang="es-CL" sz="1800" b="1" dirty="0" smtClean="0"/>
              <a:t>Sanciones aplicables propuestas para Chile</a:t>
            </a:r>
            <a:endParaRPr lang="es-CL" sz="1800" dirty="0" smtClean="0"/>
          </a:p>
          <a:p>
            <a:pPr lvl="1" algn="just">
              <a:buFont typeface="Arial" pitchFamily="34" charset="0"/>
              <a:buChar char="•"/>
            </a:pPr>
            <a:endParaRPr lang="es-ES_tradnl" sz="1800" dirty="0" smtClean="0"/>
          </a:p>
          <a:p>
            <a:pPr lvl="1" algn="just">
              <a:buFont typeface="Arial" pitchFamily="34" charset="0"/>
              <a:buChar char="•"/>
            </a:pPr>
            <a:r>
              <a:rPr lang="es-ES_tradnl" sz="1800" dirty="0" smtClean="0"/>
              <a:t>"</a:t>
            </a:r>
            <a:r>
              <a:rPr lang="es-ES_tradnl" sz="1800" i="1" dirty="0" smtClean="0"/>
              <a:t>Artículo 100 bis. El asesor, abogado, contador, auditor, sociedad o empresa, que participe en </a:t>
            </a:r>
            <a:r>
              <a:rPr lang="es-ES_tradnl" sz="1800" b="1" i="1" dirty="0" smtClean="0"/>
              <a:t>el diseño, planificación o implementación de los actos</a:t>
            </a:r>
            <a:r>
              <a:rPr lang="es-ES_tradnl" sz="1800" i="1" dirty="0" smtClean="0"/>
              <a:t>, contratos o </a:t>
            </a:r>
            <a:r>
              <a:rPr lang="es-ES_tradnl" sz="1800" b="1" i="1" dirty="0" smtClean="0"/>
              <a:t>negocios, constitutivos de abuso o simulación, según lo dispuesto en los artículos 4 ter y 4 quater de este Código, será sancionado con multa de hasta el 100% de todos los impuestos que deberían haberse enterado en arcas fiscales, de no mediar dichas conductas indebidas, y que se determinen al contribuyente</a:t>
            </a:r>
            <a:r>
              <a:rPr lang="es-ES_tradnl" sz="1800" i="1" dirty="0" smtClean="0"/>
              <a:t>.</a:t>
            </a:r>
            <a:endParaRPr lang="es-CL" sz="1800" dirty="0" smtClean="0"/>
          </a:p>
          <a:p>
            <a:pPr lvl="1" algn="just">
              <a:buNone/>
            </a:pPr>
            <a:endParaRPr lang="es-ES_tradnl" sz="1800" i="1" dirty="0" smtClean="0"/>
          </a:p>
          <a:p>
            <a:pPr lvl="1" algn="just">
              <a:buNone/>
            </a:pPr>
            <a:r>
              <a:rPr lang="es-ES_tradnl" sz="1800" i="1" dirty="0" smtClean="0"/>
              <a:t>	Para estos efectos, en caso que la infracción haya sido cometida por una persona jurídica, </a:t>
            </a:r>
            <a:r>
              <a:rPr lang="es-ES_tradnl" sz="1800" b="1" i="1" dirty="0" smtClean="0"/>
              <a:t>la sanción señalada podrá, además, ser aplicada a sus directores</a:t>
            </a:r>
            <a:r>
              <a:rPr lang="es-ES_tradnl" sz="1800" i="1" dirty="0" smtClean="0"/>
              <a:t>, o </a:t>
            </a:r>
            <a:r>
              <a:rPr lang="es-ES_tradnl" sz="1800" b="1" i="1" dirty="0" smtClean="0"/>
              <a:t>representantes legales</a:t>
            </a:r>
            <a:r>
              <a:rPr lang="es-ES_tradnl" sz="1800" i="1" dirty="0" smtClean="0"/>
              <a:t>.”</a:t>
            </a:r>
            <a:endParaRPr lang="es-CL" sz="1800" dirty="0" smtClean="0"/>
          </a:p>
          <a:p>
            <a:pPr lvl="1"/>
            <a:endParaRPr lang="es-CL" sz="1800" dirty="0" smtClean="0"/>
          </a:p>
          <a:p>
            <a:pPr marL="895350" indent="-442913" algn="just" defTabSz="452438">
              <a:buFont typeface="Wingdings" pitchFamily="2" charset="2"/>
              <a:buChar char="Ø"/>
            </a:pPr>
            <a:endParaRPr lang="es-CL" sz="1800" b="1" dirty="0" smtClean="0"/>
          </a:p>
          <a:p>
            <a:pPr marL="895350" indent="-442913" algn="just" defTabSz="452438">
              <a:buNone/>
            </a:pPr>
            <a:endParaRPr lang="es-CL" sz="1800" dirty="0" smtClean="0"/>
          </a:p>
          <a:p>
            <a:pPr marL="895350" indent="-442913" algn="just" defTabSz="452438">
              <a:buNone/>
            </a:pPr>
            <a:endParaRPr lang="es-CL" sz="1800" dirty="0" smtClean="0"/>
          </a:p>
          <a:p>
            <a:pPr marL="895350" indent="-442913" algn="just" defTabSz="452438">
              <a:buNone/>
            </a:pPr>
            <a:r>
              <a:rPr lang="es-CL" sz="1800" dirty="0" smtClean="0"/>
              <a:t> </a:t>
            </a:r>
          </a:p>
          <a:p>
            <a:pPr marL="895350" indent="-442913" algn="just" defTabSz="452438">
              <a:buNone/>
            </a:pPr>
            <a:endParaRPr lang="es-CL" sz="1800" dirty="0" smtClean="0"/>
          </a:p>
          <a:p>
            <a:pPr marL="895350" indent="-442913" algn="just" defTabSz="452438">
              <a:buFont typeface="Wingdings" pitchFamily="2" charset="2"/>
              <a:buChar char="Ø"/>
            </a:pPr>
            <a:endParaRPr lang="es-CL" sz="1800" dirty="0" smtClean="0"/>
          </a:p>
          <a:p>
            <a:pPr marL="895350" indent="-442913" algn="just" defTabSz="452438">
              <a:buNone/>
            </a:pPr>
            <a:endParaRPr lang="es-CL" sz="1800" dirty="0" smtClean="0"/>
          </a:p>
          <a:p>
            <a:pPr marL="2609850" lvl="4" indent="-442913" algn="just" defTabSz="452438">
              <a:buFont typeface="Wingdings" pitchFamily="2" charset="2"/>
              <a:buChar char="Ø"/>
            </a:pPr>
            <a:endParaRPr lang="es-CL" sz="600" dirty="0" smtClean="0"/>
          </a:p>
          <a:p>
            <a:pPr marL="895350" indent="-442913" algn="just" defTabSz="452438">
              <a:buFont typeface="Wingdings" pitchFamily="2" charset="2"/>
              <a:buChar char="Ø"/>
            </a:pPr>
            <a:endParaRPr lang="es-CL" sz="1800" dirty="0" smtClean="0"/>
          </a:p>
          <a:p>
            <a:pPr marL="895350" indent="-442913" algn="just" defTabSz="452438">
              <a:buFont typeface="Wingdings" pitchFamily="2" charset="2"/>
              <a:buChar char="Ø"/>
            </a:pPr>
            <a:endParaRPr lang="es-CL" sz="1800" dirty="0" smtClean="0"/>
          </a:p>
        </p:txBody>
      </p:sp>
      <p:sp>
        <p:nvSpPr>
          <p:cNvPr id="6" name="5 Marcador de número de diapositiva"/>
          <p:cNvSpPr>
            <a:spLocks noGrp="1"/>
          </p:cNvSpPr>
          <p:nvPr>
            <p:ph type="sldNum" sz="quarter" idx="12"/>
          </p:nvPr>
        </p:nvSpPr>
        <p:spPr>
          <a:xfrm>
            <a:off x="8244408" y="0"/>
            <a:ext cx="899592" cy="764705"/>
          </a:xfrm>
        </p:spPr>
        <p:txBody>
          <a:bodyPr/>
          <a:lstStyle/>
          <a:p>
            <a:fld id="{9310422A-3A6B-43C9-B5D3-FE476F270159}" type="slidenum">
              <a:rPr lang="es-ES" smtClean="0"/>
              <a:pPr/>
              <a:t>6</a:t>
            </a:fld>
            <a:endParaRPr lang="es-ES" dirty="0"/>
          </a:p>
        </p:txBody>
      </p:sp>
      <p:pic>
        <p:nvPicPr>
          <p:cNvPr id="8" name="7 Imagen" descr="Logo color en baja.jpg"/>
          <p:cNvPicPr>
            <a:picLocks noChangeAspect="1"/>
          </p:cNvPicPr>
          <p:nvPr/>
        </p:nvPicPr>
        <p:blipFill>
          <a:blip r:embed="rId3" cstate="print"/>
          <a:stretch>
            <a:fillRect/>
          </a:stretch>
        </p:blipFill>
        <p:spPr>
          <a:xfrm>
            <a:off x="0" y="0"/>
            <a:ext cx="899592" cy="76966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ox(in)">
                                      <p:cBhvr>
                                        <p:cTn id="13" dur="1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ox(in)">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box(in)">
                                      <p:cBhvr>
                                        <p:cTn id="23" dur="10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box(in)">
                                      <p:cBhvr>
                                        <p:cTn id="28" dur="1000"/>
                                        <p:tgtEl>
                                          <p:spTgt spid="3">
                                            <p:txEl>
                                              <p:pRg st="7" end="7"/>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nodeType="click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animEffect transition="in" filter="box(in)">
                                      <p:cBhvr>
                                        <p:cTn id="33" dur="10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1143000"/>
          </a:xfrm>
        </p:spPr>
        <p:txBody>
          <a:bodyPr>
            <a:noAutofit/>
          </a:bodyPr>
          <a:lstStyle/>
          <a:p>
            <a:pPr marL="514350" lvl="0" indent="-514350">
              <a:spcBef>
                <a:spcPct val="20000"/>
              </a:spcBef>
            </a:pPr>
            <a:r>
              <a:rPr lang="es-ES" sz="2800" b="1" dirty="0" smtClean="0">
                <a:solidFill>
                  <a:schemeClr val="accent1"/>
                </a:solidFill>
                <a:ea typeface="+mn-ea"/>
                <a:cs typeface="+mn-cs"/>
              </a:rPr>
              <a:t>REFORMA TRIBUTARIA</a:t>
            </a:r>
            <a:endParaRPr lang="es-CL" sz="2800" b="1" dirty="0" smtClean="0">
              <a:solidFill>
                <a:schemeClr val="accent1"/>
              </a:solidFill>
              <a:ea typeface="+mn-ea"/>
              <a:cs typeface="+mn-cs"/>
            </a:endParaRPr>
          </a:p>
        </p:txBody>
      </p:sp>
      <p:sp>
        <p:nvSpPr>
          <p:cNvPr id="3" name="2 Marcador de contenido"/>
          <p:cNvSpPr>
            <a:spLocks noGrp="1"/>
          </p:cNvSpPr>
          <p:nvPr>
            <p:ph idx="1"/>
          </p:nvPr>
        </p:nvSpPr>
        <p:spPr>
          <a:xfrm>
            <a:off x="395536" y="1052736"/>
            <a:ext cx="8229600" cy="5805264"/>
          </a:xfrm>
        </p:spPr>
        <p:txBody>
          <a:bodyPr>
            <a:noAutofit/>
          </a:bodyPr>
          <a:lstStyle/>
          <a:p>
            <a:pPr marL="0" indent="0" algn="just" defTabSz="452438">
              <a:buNone/>
            </a:pPr>
            <a:endParaRPr lang="es-CL" sz="1800" dirty="0" smtClean="0"/>
          </a:p>
          <a:p>
            <a:pPr marL="0" indent="0" algn="just" defTabSz="452438">
              <a:spcBef>
                <a:spcPts val="0"/>
              </a:spcBef>
            </a:pPr>
            <a:r>
              <a:rPr lang="es-CL" sz="1800" b="1" dirty="0" smtClean="0"/>
              <a:t>	</a:t>
            </a:r>
            <a:r>
              <a:rPr lang="es-CL" sz="2000" b="1" dirty="0" smtClean="0">
                <a:solidFill>
                  <a:schemeClr val="accent3">
                    <a:lumMod val="75000"/>
                  </a:schemeClr>
                </a:solidFill>
              </a:rPr>
              <a:t>CAMBIO DE ENFOQUE Y MAYORES FACULTADES AL SII</a:t>
            </a:r>
          </a:p>
          <a:p>
            <a:pPr marL="0" indent="0" algn="just" defTabSz="452438">
              <a:spcBef>
                <a:spcPts val="0"/>
              </a:spcBef>
              <a:buNone/>
            </a:pPr>
            <a:endParaRPr lang="es-CL" sz="1800" b="1" dirty="0" smtClean="0"/>
          </a:p>
          <a:p>
            <a:pPr marL="450850" lvl="1" indent="-450850" algn="just">
              <a:buFont typeface="Wingdings" pitchFamily="2" charset="2"/>
              <a:buChar char="Ø"/>
            </a:pPr>
            <a:r>
              <a:rPr lang="es-CL" sz="1800" b="1" dirty="0" smtClean="0"/>
              <a:t>Procedimiento contemplado para la aplicación de las sanciones antes referidas</a:t>
            </a:r>
            <a:endParaRPr lang="es-CL" sz="1800" dirty="0" smtClean="0"/>
          </a:p>
          <a:p>
            <a:pPr lvl="1" algn="just">
              <a:buFont typeface="Arial" pitchFamily="34" charset="0"/>
              <a:buChar char="•"/>
            </a:pPr>
            <a:endParaRPr lang="es-ES_tradnl" sz="1800" dirty="0" smtClean="0"/>
          </a:p>
          <a:p>
            <a:pPr lvl="0" algn="just"/>
            <a:r>
              <a:rPr lang="es-CL" sz="1800" b="1" i="1" dirty="0" smtClean="0"/>
              <a:t>El SII conocerá de las eventuales infracciones a las normas de 4 bis, 4 ter y quater del CT, en un procedimiento </a:t>
            </a:r>
            <a:r>
              <a:rPr lang="es-CL" sz="1800" b="1" i="1" u="sng" dirty="0" smtClean="0"/>
              <a:t>completamente administrativo</a:t>
            </a:r>
            <a:r>
              <a:rPr lang="es-CL" sz="1800" u="sng" dirty="0" smtClean="0"/>
              <a:t>,</a:t>
            </a:r>
            <a:r>
              <a:rPr lang="es-CL" sz="1800" b="1" i="1" u="sng" dirty="0" smtClean="0"/>
              <a:t> en que actúa como juez y parte, no se contemplan etapas para la debida defensa del contribuyente</a:t>
            </a:r>
            <a:r>
              <a:rPr lang="es-CL" sz="1800" dirty="0" smtClean="0"/>
              <a:t>. </a:t>
            </a:r>
            <a:r>
              <a:rPr lang="es-CL" sz="1800" b="1" dirty="0" smtClean="0"/>
              <a:t>¿</a:t>
            </a:r>
            <a:r>
              <a:rPr lang="es-CL" sz="1800" b="1" u="sng" dirty="0" smtClean="0"/>
              <a:t>Debido Proceso?  ¿Soslayando los avances institucionales?</a:t>
            </a:r>
          </a:p>
          <a:p>
            <a:pPr algn="just">
              <a:buNone/>
            </a:pPr>
            <a:endParaRPr lang="es-CL" sz="1800" dirty="0" smtClean="0"/>
          </a:p>
          <a:p>
            <a:pPr lvl="0" algn="just"/>
            <a:r>
              <a:rPr lang="es-CL" sz="1800" b="1" i="1" u="sng" dirty="0" smtClean="0"/>
              <a:t>La autorización (para re-calificar la transacción para efectos tributarios)  y los demás actos dictados no serán susceptibles de recurso o reclamación</a:t>
            </a:r>
            <a:r>
              <a:rPr lang="es-CL" sz="1800" dirty="0" smtClean="0"/>
              <a:t>, sin perjuicio del derecho del contribuyente solo a reclamar de la liquidación, giro o resolución que en definitiva se dicte o practique, conforme a las reglas generales. ¿</a:t>
            </a:r>
            <a:r>
              <a:rPr lang="es-CL" sz="1800" b="1" i="1" dirty="0" smtClean="0"/>
              <a:t>Puede plantearse la improcedencia de la declaración del abuso</a:t>
            </a:r>
            <a:r>
              <a:rPr lang="es-CL" sz="1800" dirty="0" smtClean="0"/>
              <a:t>? </a:t>
            </a:r>
          </a:p>
          <a:p>
            <a:pPr algn="just"/>
            <a:r>
              <a:rPr lang="es-CL" sz="1800" b="1" u="sng" dirty="0" smtClean="0"/>
              <a:t>La norma española que se tomó como modelo sí establece</a:t>
            </a:r>
            <a:r>
              <a:rPr lang="es-ES" sz="1800" b="1" u="sng" dirty="0" smtClean="0"/>
              <a:t> un proceso especial, pues considera que </a:t>
            </a:r>
            <a:r>
              <a:rPr lang="es-ES" sz="1800" b="1" i="1" u="sng" dirty="0" smtClean="0"/>
              <a:t>la norma “anti-fraude” es una medida extraordinaria, para emplear cuando han fallado las demás</a:t>
            </a:r>
            <a:r>
              <a:rPr lang="es-ES" sz="1800" dirty="0" smtClean="0"/>
              <a:t>. Además el objetivo es que esté llamado a satisfacer las «</a:t>
            </a:r>
            <a:r>
              <a:rPr lang="es-ES" sz="1800" b="1" i="1" u="sng" dirty="0" smtClean="0"/>
              <a:t>mayores garantías que han de concederse al contribuyente</a:t>
            </a:r>
            <a:r>
              <a:rPr lang="es-ES" sz="1800" dirty="0" smtClean="0"/>
              <a:t>». </a:t>
            </a:r>
            <a:endParaRPr lang="es-CL" sz="1800" b="1" dirty="0" smtClean="0"/>
          </a:p>
          <a:p>
            <a:pPr marL="895350" indent="-442913" algn="just" defTabSz="452438">
              <a:buNone/>
            </a:pPr>
            <a:endParaRPr lang="es-CL" sz="1800" dirty="0" smtClean="0"/>
          </a:p>
          <a:p>
            <a:pPr marL="895350" indent="-442913" algn="just" defTabSz="452438">
              <a:buNone/>
            </a:pPr>
            <a:endParaRPr lang="es-CL" sz="1800" dirty="0" smtClean="0"/>
          </a:p>
          <a:p>
            <a:pPr marL="895350" indent="-442913" algn="just" defTabSz="452438">
              <a:buNone/>
            </a:pPr>
            <a:r>
              <a:rPr lang="es-CL" sz="1800" dirty="0" smtClean="0"/>
              <a:t> </a:t>
            </a:r>
          </a:p>
          <a:p>
            <a:pPr marL="895350" indent="-442913" algn="just" defTabSz="452438">
              <a:buNone/>
            </a:pPr>
            <a:endParaRPr lang="es-CL" sz="1800" dirty="0" smtClean="0"/>
          </a:p>
          <a:p>
            <a:pPr marL="895350" indent="-442913" algn="just" defTabSz="452438">
              <a:buFont typeface="Wingdings" pitchFamily="2" charset="2"/>
              <a:buChar char="Ø"/>
            </a:pPr>
            <a:endParaRPr lang="es-CL" sz="1800" dirty="0" smtClean="0"/>
          </a:p>
          <a:p>
            <a:pPr marL="895350" indent="-442913" algn="just" defTabSz="452438">
              <a:buNone/>
            </a:pPr>
            <a:endParaRPr lang="es-CL" sz="1800" dirty="0" smtClean="0"/>
          </a:p>
          <a:p>
            <a:pPr marL="2609850" lvl="4" indent="-442913" algn="just" defTabSz="452438">
              <a:buFont typeface="Wingdings" pitchFamily="2" charset="2"/>
              <a:buChar char="Ø"/>
            </a:pPr>
            <a:endParaRPr lang="es-CL" sz="600" dirty="0" smtClean="0"/>
          </a:p>
          <a:p>
            <a:pPr marL="895350" indent="-442913" algn="just" defTabSz="452438">
              <a:buFont typeface="Wingdings" pitchFamily="2" charset="2"/>
              <a:buChar char="Ø"/>
            </a:pPr>
            <a:endParaRPr lang="es-CL" sz="1800" dirty="0" smtClean="0"/>
          </a:p>
          <a:p>
            <a:pPr marL="895350" indent="-442913" algn="just" defTabSz="452438">
              <a:buFont typeface="Wingdings" pitchFamily="2" charset="2"/>
              <a:buChar char="Ø"/>
            </a:pPr>
            <a:endParaRPr lang="es-CL" sz="1800" dirty="0" smtClean="0"/>
          </a:p>
        </p:txBody>
      </p:sp>
      <p:sp>
        <p:nvSpPr>
          <p:cNvPr id="6" name="5 Marcador de número de diapositiva"/>
          <p:cNvSpPr>
            <a:spLocks noGrp="1"/>
          </p:cNvSpPr>
          <p:nvPr>
            <p:ph type="sldNum" sz="quarter" idx="12"/>
          </p:nvPr>
        </p:nvSpPr>
        <p:spPr>
          <a:xfrm>
            <a:off x="8244408" y="0"/>
            <a:ext cx="899592" cy="764705"/>
          </a:xfrm>
        </p:spPr>
        <p:txBody>
          <a:bodyPr/>
          <a:lstStyle/>
          <a:p>
            <a:fld id="{9310422A-3A6B-43C9-B5D3-FE476F270159}" type="slidenum">
              <a:rPr lang="es-ES" smtClean="0"/>
              <a:pPr/>
              <a:t>7</a:t>
            </a:fld>
            <a:endParaRPr lang="es-ES" dirty="0"/>
          </a:p>
        </p:txBody>
      </p:sp>
      <p:pic>
        <p:nvPicPr>
          <p:cNvPr id="8" name="7 Imagen" descr="Logo color en baja.jpg"/>
          <p:cNvPicPr>
            <a:picLocks noChangeAspect="1"/>
          </p:cNvPicPr>
          <p:nvPr/>
        </p:nvPicPr>
        <p:blipFill>
          <a:blip r:embed="rId3" cstate="print"/>
          <a:stretch>
            <a:fillRect/>
          </a:stretch>
        </p:blipFill>
        <p:spPr>
          <a:xfrm>
            <a:off x="0" y="0"/>
            <a:ext cx="899592" cy="76966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ox(in)">
                                      <p:cBhvr>
                                        <p:cTn id="13" dur="1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ox(in)">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3">
                                            <p:txEl>
                                              <p:pRg st="11" end="11"/>
                                            </p:txEl>
                                          </p:spTgt>
                                        </p:tgtEl>
                                        <p:attrNameLst>
                                          <p:attrName>style.visibility</p:attrName>
                                        </p:attrNameLst>
                                      </p:cBhvr>
                                      <p:to>
                                        <p:strVal val="visible"/>
                                      </p:to>
                                    </p:set>
                                    <p:animEffect transition="in" filter="box(in)">
                                      <p:cBhvr>
                                        <p:cTn id="23" dur="1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1143000"/>
          </a:xfrm>
        </p:spPr>
        <p:txBody>
          <a:bodyPr>
            <a:noAutofit/>
          </a:bodyPr>
          <a:lstStyle/>
          <a:p>
            <a:pPr marL="514350" lvl="0" indent="-514350">
              <a:spcBef>
                <a:spcPct val="20000"/>
              </a:spcBef>
            </a:pPr>
            <a:r>
              <a:rPr lang="es-ES" sz="2800" b="1" dirty="0" smtClean="0">
                <a:solidFill>
                  <a:schemeClr val="accent1"/>
                </a:solidFill>
                <a:ea typeface="+mn-ea"/>
                <a:cs typeface="+mn-cs"/>
              </a:rPr>
              <a:t>REFORMA TRIBUTARIA</a:t>
            </a:r>
            <a:endParaRPr lang="es-CL" sz="2800" b="1" dirty="0" smtClean="0">
              <a:solidFill>
                <a:schemeClr val="accent1"/>
              </a:solidFill>
              <a:ea typeface="+mn-ea"/>
              <a:cs typeface="+mn-cs"/>
            </a:endParaRPr>
          </a:p>
        </p:txBody>
      </p:sp>
      <p:sp>
        <p:nvSpPr>
          <p:cNvPr id="3" name="2 Marcador de contenido"/>
          <p:cNvSpPr>
            <a:spLocks noGrp="1"/>
          </p:cNvSpPr>
          <p:nvPr>
            <p:ph idx="1"/>
          </p:nvPr>
        </p:nvSpPr>
        <p:spPr>
          <a:xfrm>
            <a:off x="467544" y="980728"/>
            <a:ext cx="8229600" cy="5328592"/>
          </a:xfrm>
        </p:spPr>
        <p:txBody>
          <a:bodyPr>
            <a:noAutofit/>
          </a:bodyPr>
          <a:lstStyle/>
          <a:p>
            <a:pPr marL="0" indent="0" algn="just" defTabSz="452438">
              <a:buNone/>
            </a:pPr>
            <a:endParaRPr lang="es-CL" sz="1800" dirty="0" smtClean="0"/>
          </a:p>
          <a:p>
            <a:pPr marL="0" indent="0" algn="just" defTabSz="452438">
              <a:spcBef>
                <a:spcPts val="0"/>
              </a:spcBef>
            </a:pPr>
            <a:r>
              <a:rPr lang="es-CL" sz="1800" b="1" dirty="0" smtClean="0"/>
              <a:t>	</a:t>
            </a:r>
            <a:r>
              <a:rPr lang="es-CL" sz="2000" b="1" dirty="0" smtClean="0">
                <a:solidFill>
                  <a:schemeClr val="accent3">
                    <a:lumMod val="75000"/>
                  </a:schemeClr>
                </a:solidFill>
              </a:rPr>
              <a:t>CAMBIO DE ENFOQUE Y MAYORES FACULTADES AL SII</a:t>
            </a:r>
          </a:p>
          <a:p>
            <a:pPr marL="0" indent="0" algn="just" defTabSz="452438">
              <a:spcBef>
                <a:spcPts val="0"/>
              </a:spcBef>
            </a:pPr>
            <a:endParaRPr lang="es-CL" sz="1800" b="1" dirty="0" smtClean="0"/>
          </a:p>
          <a:p>
            <a:pPr marL="895350" indent="-895350" algn="just" defTabSz="452438">
              <a:buFont typeface="Wingdings" pitchFamily="2" charset="2"/>
              <a:buChar char="Ø"/>
            </a:pPr>
            <a:r>
              <a:rPr lang="es-CL" sz="1800" b="1" dirty="0" smtClean="0"/>
              <a:t>Problemas de la norma planteada para Chile</a:t>
            </a:r>
          </a:p>
          <a:p>
            <a:pPr marL="895350" indent="-442913" algn="just" defTabSz="452438">
              <a:buNone/>
            </a:pPr>
            <a:endParaRPr lang="es-CL" sz="1800" b="1" dirty="0" smtClean="0"/>
          </a:p>
          <a:p>
            <a:pPr lvl="0" algn="just"/>
            <a:r>
              <a:rPr lang="es-CL" sz="1800" b="1" dirty="0" smtClean="0"/>
              <a:t>La tipificación de la conducta prohibida</a:t>
            </a:r>
            <a:r>
              <a:rPr lang="es-CL" sz="1800" dirty="0" smtClean="0"/>
              <a:t>, con una sanción que por lo demás es elevada y afecta incluso a los asesores (que no son quienes toman las decisiones) </a:t>
            </a:r>
            <a:r>
              <a:rPr lang="es-CL" sz="1800" b="1" dirty="0" smtClean="0"/>
              <a:t>es muy amplia y subjetiva</a:t>
            </a:r>
            <a:r>
              <a:rPr lang="es-CL" sz="1800" dirty="0" smtClean="0"/>
              <a:t>, al punto que el contribuyente no puede advertir, a partir de su texto, cuáles son las conductas de que debe abstenerse.  </a:t>
            </a:r>
          </a:p>
          <a:p>
            <a:pPr lvl="0" algn="just"/>
            <a:r>
              <a:rPr lang="es-CL" sz="1800" dirty="0" smtClean="0"/>
              <a:t>¿</a:t>
            </a:r>
            <a:r>
              <a:rPr lang="es-CL" sz="1800" b="1" dirty="0" smtClean="0"/>
              <a:t>Qué es artificioso o impropio? Recordemos que esto lo calificará el SII a juicio exclusivo. Lo inusual, ¿es impropio? La jurisprudencia de España y Alemania ha sido vacilante y lleva varios años aplicando la norma. ¿Transacciones jurídicas, con formas habituales, pueden ser consideradas impropias?</a:t>
            </a:r>
            <a:r>
              <a:rPr lang="es-ES" sz="1800" dirty="0" smtClean="0"/>
              <a:t>  Lo artificioso introduce un elemento valorativo, que investiga y juzga el SII.</a:t>
            </a:r>
          </a:p>
          <a:p>
            <a:pPr algn="just"/>
            <a:r>
              <a:rPr lang="es-CL" sz="1800" dirty="0" smtClean="0"/>
              <a:t>Ni </a:t>
            </a:r>
            <a:r>
              <a:rPr lang="es-ES" sz="1800" dirty="0" smtClean="0"/>
              <a:t>la norma española ni la alemana entran en detalle, por lo que ha sido necesario el transcurso de varios años para que los expertos y los tribunales analicen las diferentes opiniones. A partir de la doctrina generada y jurisprudencia existente se ha comenzado recién a extraer el significado y papel de cada elemento y con mucha dificultad y contradicciones.</a:t>
            </a:r>
          </a:p>
          <a:p>
            <a:pPr lvl="0" algn="just"/>
            <a:endParaRPr lang="es-ES" sz="1800" dirty="0" smtClean="0"/>
          </a:p>
        </p:txBody>
      </p:sp>
      <p:sp>
        <p:nvSpPr>
          <p:cNvPr id="6" name="5 Marcador de número de diapositiva"/>
          <p:cNvSpPr>
            <a:spLocks noGrp="1"/>
          </p:cNvSpPr>
          <p:nvPr>
            <p:ph type="sldNum" sz="quarter" idx="12"/>
          </p:nvPr>
        </p:nvSpPr>
        <p:spPr>
          <a:xfrm>
            <a:off x="8244408" y="0"/>
            <a:ext cx="899592" cy="764705"/>
          </a:xfrm>
        </p:spPr>
        <p:txBody>
          <a:bodyPr/>
          <a:lstStyle/>
          <a:p>
            <a:fld id="{9310422A-3A6B-43C9-B5D3-FE476F270159}" type="slidenum">
              <a:rPr lang="es-ES" smtClean="0"/>
              <a:pPr/>
              <a:t>8</a:t>
            </a:fld>
            <a:endParaRPr lang="es-ES" dirty="0"/>
          </a:p>
        </p:txBody>
      </p:sp>
      <p:pic>
        <p:nvPicPr>
          <p:cNvPr id="8" name="7 Imagen" descr="Logo color en baja.jpg"/>
          <p:cNvPicPr>
            <a:picLocks noChangeAspect="1"/>
          </p:cNvPicPr>
          <p:nvPr/>
        </p:nvPicPr>
        <p:blipFill>
          <a:blip r:embed="rId3" cstate="print"/>
          <a:stretch>
            <a:fillRect/>
          </a:stretch>
        </p:blipFill>
        <p:spPr>
          <a:xfrm>
            <a:off x="0" y="0"/>
            <a:ext cx="899592" cy="76966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ox(in)">
                                      <p:cBhvr>
                                        <p:cTn id="13" dur="1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ox(in)">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box(in)">
                                      <p:cBhvr>
                                        <p:cTn id="23" dur="10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box(in)">
                                      <p:cBhvr>
                                        <p:cTn id="28" dur="1000"/>
                                        <p:tgtEl>
                                          <p:spTgt spid="3">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box(in)">
                                      <p:cBhvr>
                                        <p:cTn id="33"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1143000"/>
          </a:xfrm>
        </p:spPr>
        <p:txBody>
          <a:bodyPr>
            <a:noAutofit/>
          </a:bodyPr>
          <a:lstStyle/>
          <a:p>
            <a:pPr marL="514350" lvl="0" indent="-514350">
              <a:spcBef>
                <a:spcPct val="20000"/>
              </a:spcBef>
            </a:pPr>
            <a:r>
              <a:rPr lang="es-ES" sz="2800" b="1" dirty="0" smtClean="0">
                <a:solidFill>
                  <a:schemeClr val="accent1"/>
                </a:solidFill>
                <a:ea typeface="+mn-ea"/>
                <a:cs typeface="+mn-cs"/>
              </a:rPr>
              <a:t>REFORMA TRIBUTARIA</a:t>
            </a:r>
            <a:endParaRPr lang="es-CL" sz="2800" b="1" dirty="0" smtClean="0">
              <a:solidFill>
                <a:schemeClr val="accent1"/>
              </a:solidFill>
              <a:ea typeface="+mn-ea"/>
              <a:cs typeface="+mn-cs"/>
            </a:endParaRPr>
          </a:p>
        </p:txBody>
      </p:sp>
      <p:sp>
        <p:nvSpPr>
          <p:cNvPr id="3" name="2 Marcador de contenido"/>
          <p:cNvSpPr>
            <a:spLocks noGrp="1"/>
          </p:cNvSpPr>
          <p:nvPr>
            <p:ph idx="1"/>
          </p:nvPr>
        </p:nvSpPr>
        <p:spPr>
          <a:xfrm>
            <a:off x="467544" y="764704"/>
            <a:ext cx="8229600" cy="5328592"/>
          </a:xfrm>
        </p:spPr>
        <p:txBody>
          <a:bodyPr>
            <a:noAutofit/>
          </a:bodyPr>
          <a:lstStyle/>
          <a:p>
            <a:pPr marL="0" indent="0" algn="just" defTabSz="452438">
              <a:buNone/>
            </a:pPr>
            <a:endParaRPr lang="es-CL" sz="1800" dirty="0" smtClean="0"/>
          </a:p>
          <a:p>
            <a:pPr marL="0" indent="0" algn="just" defTabSz="452438">
              <a:spcBef>
                <a:spcPts val="0"/>
              </a:spcBef>
            </a:pPr>
            <a:r>
              <a:rPr lang="es-CL" sz="1800" b="1" dirty="0" smtClean="0"/>
              <a:t>	</a:t>
            </a:r>
            <a:r>
              <a:rPr lang="es-CL" sz="2000" b="1" dirty="0" smtClean="0">
                <a:solidFill>
                  <a:schemeClr val="accent3">
                    <a:lumMod val="75000"/>
                  </a:schemeClr>
                </a:solidFill>
              </a:rPr>
              <a:t>CAMBIO DE ENFOQUE Y MAYORES FACULTADES AL SII</a:t>
            </a:r>
          </a:p>
          <a:p>
            <a:pPr marL="0" indent="0" algn="just" defTabSz="452438">
              <a:spcBef>
                <a:spcPts val="0"/>
              </a:spcBef>
            </a:pPr>
            <a:endParaRPr lang="es-CL" sz="1800" b="1" dirty="0" smtClean="0"/>
          </a:p>
          <a:p>
            <a:pPr marL="895350" indent="-895350" algn="just" defTabSz="452438">
              <a:buFont typeface="Wingdings" pitchFamily="2" charset="2"/>
              <a:buChar char="Ø"/>
            </a:pPr>
            <a:r>
              <a:rPr lang="es-CL" sz="1800" b="1" dirty="0" smtClean="0"/>
              <a:t>Problemas de la norma planteada para Chile</a:t>
            </a:r>
          </a:p>
          <a:p>
            <a:pPr marL="895350" indent="-442913" algn="just" defTabSz="452438">
              <a:spcBef>
                <a:spcPts val="0"/>
              </a:spcBef>
              <a:buNone/>
            </a:pPr>
            <a:endParaRPr lang="es-CL" sz="1800" b="1" dirty="0" smtClean="0"/>
          </a:p>
          <a:p>
            <a:pPr algn="just"/>
            <a:r>
              <a:rPr lang="es-ES" sz="1800" dirty="0" smtClean="0"/>
              <a:t>La doctrina y jurisprudencia de esos países ha concluido, por ejemplo, que lo decisivo a efectos de la ley tributaria no es que las consideraciones tributarias hayan sido tomadas en cuenta a la hora de adoptar tal o cual decisión o forma jurídica, sino tan sólo que éstas hayan sido </a:t>
            </a:r>
            <a:r>
              <a:rPr lang="es-ES" sz="1800" b="1" i="1" dirty="0" smtClean="0"/>
              <a:t>decisivas </a:t>
            </a:r>
            <a:r>
              <a:rPr lang="es-ES" sz="1800" dirty="0" smtClean="0"/>
              <a:t>para la conducta.  La operación realizada se llevo a cabo </a:t>
            </a:r>
            <a:r>
              <a:rPr lang="es-ES" sz="1800" b="1" i="1" dirty="0" smtClean="0"/>
              <a:t>principalmente</a:t>
            </a:r>
            <a:r>
              <a:rPr lang="es-ES" sz="1800" dirty="0" smtClean="0"/>
              <a:t> por razones tributarias, “</a:t>
            </a:r>
            <a:r>
              <a:rPr lang="es-ES" sz="1800" b="1" i="1" dirty="0" smtClean="0"/>
              <a:t>con el único objeto de</a:t>
            </a:r>
            <a:r>
              <a:rPr lang="es-ES" sz="1800" dirty="0" smtClean="0"/>
              <a:t>”. Este análisis jurisprudencial posterior no está recogido en la norma.</a:t>
            </a:r>
          </a:p>
          <a:p>
            <a:pPr lvl="0" algn="just"/>
            <a:r>
              <a:rPr lang="es-ES" sz="1800" dirty="0" smtClean="0">
                <a:solidFill>
                  <a:schemeClr val="dk1"/>
                </a:solidFill>
              </a:rPr>
              <a:t>Resulta muy complejo además que la norma recurra a que resulten efectos económicos “</a:t>
            </a:r>
            <a:r>
              <a:rPr lang="es-ES" sz="1800" b="1" i="1" dirty="0" smtClean="0">
                <a:solidFill>
                  <a:schemeClr val="dk1"/>
                </a:solidFill>
              </a:rPr>
              <a:t>relevantes</a:t>
            </a:r>
            <a:r>
              <a:rPr lang="es-ES" sz="1800" dirty="0" smtClean="0">
                <a:solidFill>
                  <a:schemeClr val="dk1"/>
                </a:solidFill>
              </a:rPr>
              <a:t>” para validarla, castigando si ocurren efectos distintos de aquellos derivados de actos o negocios “</a:t>
            </a:r>
            <a:r>
              <a:rPr lang="es-ES" sz="1800" b="1" i="1" dirty="0" smtClean="0">
                <a:solidFill>
                  <a:schemeClr val="dk1"/>
                </a:solidFill>
              </a:rPr>
              <a:t>usuales o propios</a:t>
            </a:r>
            <a:r>
              <a:rPr lang="es-ES" sz="1800" dirty="0" smtClean="0">
                <a:solidFill>
                  <a:schemeClr val="dk1"/>
                </a:solidFill>
              </a:rPr>
              <a:t>”</a:t>
            </a:r>
            <a:endParaRPr lang="es-CL" sz="1800" b="1" dirty="0" smtClean="0"/>
          </a:p>
          <a:p>
            <a:pPr algn="just"/>
            <a:r>
              <a:rPr lang="es-ES" sz="1800" dirty="0" smtClean="0"/>
              <a:t>La jurisprudencia extranjera a recurrido al criterio del tercero racional ¿Qué habría hecho un tercero racional? Pero ello es sumamente complejo pues no atiende a la realidad del contribuyente.</a:t>
            </a:r>
          </a:p>
        </p:txBody>
      </p:sp>
      <p:sp>
        <p:nvSpPr>
          <p:cNvPr id="6" name="5 Marcador de número de diapositiva"/>
          <p:cNvSpPr>
            <a:spLocks noGrp="1"/>
          </p:cNvSpPr>
          <p:nvPr>
            <p:ph type="sldNum" sz="quarter" idx="12"/>
          </p:nvPr>
        </p:nvSpPr>
        <p:spPr>
          <a:xfrm>
            <a:off x="8244408" y="0"/>
            <a:ext cx="899592" cy="764705"/>
          </a:xfrm>
        </p:spPr>
        <p:txBody>
          <a:bodyPr/>
          <a:lstStyle/>
          <a:p>
            <a:fld id="{9310422A-3A6B-43C9-B5D3-FE476F270159}" type="slidenum">
              <a:rPr lang="es-ES" smtClean="0"/>
              <a:pPr/>
              <a:t>9</a:t>
            </a:fld>
            <a:endParaRPr lang="es-ES" dirty="0"/>
          </a:p>
        </p:txBody>
      </p:sp>
      <p:pic>
        <p:nvPicPr>
          <p:cNvPr id="8" name="7 Imagen" descr="Logo color en baja.jpg"/>
          <p:cNvPicPr>
            <a:picLocks noChangeAspect="1"/>
          </p:cNvPicPr>
          <p:nvPr/>
        </p:nvPicPr>
        <p:blipFill>
          <a:blip r:embed="rId3" cstate="print"/>
          <a:stretch>
            <a:fillRect/>
          </a:stretch>
        </p:blipFill>
        <p:spPr>
          <a:xfrm>
            <a:off x="0" y="0"/>
            <a:ext cx="899592" cy="76966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ox(in)">
                                      <p:cBhvr>
                                        <p:cTn id="13" dur="1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ox(in)">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box(in)">
                                      <p:cBhvr>
                                        <p:cTn id="23" dur="10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box(in)">
                                      <p:cBhvr>
                                        <p:cTn id="28" dur="1000"/>
                                        <p:tgtEl>
                                          <p:spTgt spid="3">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box(in)">
                                      <p:cBhvr>
                                        <p:cTn id="33"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1926</TotalTime>
  <Words>610</Words>
  <Application>Microsoft Office PowerPoint</Application>
  <PresentationFormat>Presentación en pantalla (4:3)</PresentationFormat>
  <Paragraphs>318</Paragraphs>
  <Slides>18</Slides>
  <Notes>18</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Tema de Office</vt:lpstr>
      <vt:lpstr>Natalia González Directora Programa Legislativo y Constitucional Libertad y Desarrollo Santiago, Abril 2014</vt:lpstr>
      <vt:lpstr>REFORMA TRIBUTARIA</vt:lpstr>
      <vt:lpstr>REFORMA TRIBUTARIA</vt:lpstr>
      <vt:lpstr>REFORMA TRIBUTARIA</vt:lpstr>
      <vt:lpstr>REFORMA TRIBUTARIA</vt:lpstr>
      <vt:lpstr>REFORMA TRIBUTARIA</vt:lpstr>
      <vt:lpstr>REFORMA TRIBUTARIA</vt:lpstr>
      <vt:lpstr>REFORMA TRIBUTARIA</vt:lpstr>
      <vt:lpstr>REFORMA TRIBUTARIA</vt:lpstr>
      <vt:lpstr>REFORMA TRIBUTARIA</vt:lpstr>
      <vt:lpstr>REFORMA TRIBUTARIA</vt:lpstr>
      <vt:lpstr>REFORMA TRIBUTARIA</vt:lpstr>
      <vt:lpstr>REFORMA TRIBUTARIA</vt:lpstr>
      <vt:lpstr>REFORMA TRIBUTARIA</vt:lpstr>
      <vt:lpstr>REFORMA TRIBUTARIA</vt:lpstr>
      <vt:lpstr>REFORMA TRIBUTARIA</vt:lpstr>
      <vt:lpstr>REFORMA TRIBUTARIA</vt:lpstr>
      <vt:lpstr>REFORMA TRIBUTARIA</vt:lpstr>
    </vt:vector>
  </TitlesOfParts>
  <Company>lyd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Primarias</dc:title>
  <dc:creator>Álvaro Bellolio A.</dc:creator>
  <cp:lastModifiedBy>Francisca Lobos</cp:lastModifiedBy>
  <cp:revision>202</cp:revision>
  <dcterms:created xsi:type="dcterms:W3CDTF">2011-10-14T16:22:45Z</dcterms:created>
  <dcterms:modified xsi:type="dcterms:W3CDTF">2014-04-09T12:32:17Z</dcterms:modified>
</cp:coreProperties>
</file>